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0.xml" ContentType="application/vnd.openxmlformats-officedocument.presentationml.slide+xml"/>
  <Override PartName="/ppt/slides/slide58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43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42.xml" ContentType="application/vnd.openxmlformats-officedocument.presentationml.slide+xml"/>
  <Override PartName="/ppt/slides/slide76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7.xml" ContentType="application/vnd.openxmlformats-officedocument.presentationml.slide+xml"/>
  <Override PartName="/ppt/slides/slide75.xml" ContentType="application/vnd.openxmlformats-officedocument.presentationml.slide+xml"/>
  <Override PartName="/ppt/slides/slide44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slides/slide53.xml" ContentType="application/vnd.openxmlformats-officedocument.presentationml.slide+xml"/>
  <Override PartName="/ppt/slides/slide79.xml" ContentType="application/vnd.openxmlformats-officedocument.presentationml.slide+xml"/>
  <Override PartName="/ppt/slides/slide57.xml" ContentType="application/vnd.openxmlformats-officedocument.presentationml.slide+xml"/>
  <Override PartName="/ppt/slides/slide52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6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28" r:id="rId2"/>
  </p:sldMasterIdLst>
  <p:notesMasterIdLst>
    <p:notesMasterId r:id="rId82"/>
  </p:notesMasterIdLst>
  <p:sldIdLst>
    <p:sldId id="256" r:id="rId3"/>
    <p:sldId id="426" r:id="rId4"/>
    <p:sldId id="425" r:id="rId5"/>
    <p:sldId id="295" r:id="rId6"/>
    <p:sldId id="408" r:id="rId7"/>
    <p:sldId id="393" r:id="rId8"/>
    <p:sldId id="394" r:id="rId9"/>
    <p:sldId id="413" r:id="rId10"/>
    <p:sldId id="414" r:id="rId11"/>
    <p:sldId id="352" r:id="rId12"/>
    <p:sldId id="309" r:id="rId13"/>
    <p:sldId id="405" r:id="rId14"/>
    <p:sldId id="404" r:id="rId15"/>
    <p:sldId id="412" r:id="rId16"/>
    <p:sldId id="291" r:id="rId17"/>
    <p:sldId id="409" r:id="rId18"/>
    <p:sldId id="418" r:id="rId19"/>
    <p:sldId id="369" r:id="rId20"/>
    <p:sldId id="312" r:id="rId21"/>
    <p:sldId id="311" r:id="rId22"/>
    <p:sldId id="417" r:id="rId23"/>
    <p:sldId id="416" r:id="rId24"/>
    <p:sldId id="313" r:id="rId25"/>
    <p:sldId id="370" r:id="rId26"/>
    <p:sldId id="415" r:id="rId27"/>
    <p:sldId id="420" r:id="rId28"/>
    <p:sldId id="314" r:id="rId29"/>
    <p:sldId id="315" r:id="rId30"/>
    <p:sldId id="317" r:id="rId31"/>
    <p:sldId id="318" r:id="rId32"/>
    <p:sldId id="391" r:id="rId33"/>
    <p:sldId id="390" r:id="rId34"/>
    <p:sldId id="400" r:id="rId35"/>
    <p:sldId id="401" r:id="rId36"/>
    <p:sldId id="320" r:id="rId37"/>
    <p:sldId id="321" r:id="rId38"/>
    <p:sldId id="410" r:id="rId39"/>
    <p:sldId id="307" r:id="rId40"/>
    <p:sldId id="322" r:id="rId41"/>
    <p:sldId id="383" r:id="rId42"/>
    <p:sldId id="395" r:id="rId43"/>
    <p:sldId id="323" r:id="rId44"/>
    <p:sldId id="324" r:id="rId45"/>
    <p:sldId id="421" r:id="rId46"/>
    <p:sldId id="396" r:id="rId47"/>
    <p:sldId id="325" r:id="rId48"/>
    <p:sldId id="326" r:id="rId49"/>
    <p:sldId id="366" r:id="rId50"/>
    <p:sldId id="328" r:id="rId51"/>
    <p:sldId id="424" r:id="rId52"/>
    <p:sldId id="423" r:id="rId53"/>
    <p:sldId id="330" r:id="rId54"/>
    <p:sldId id="377" r:id="rId55"/>
    <p:sldId id="376" r:id="rId56"/>
    <p:sldId id="332" r:id="rId57"/>
    <p:sldId id="333" r:id="rId58"/>
    <p:sldId id="334" r:id="rId59"/>
    <p:sldId id="378" r:id="rId60"/>
    <p:sldId id="335" r:id="rId61"/>
    <p:sldId id="348" r:id="rId62"/>
    <p:sldId id="336" r:id="rId63"/>
    <p:sldId id="367" r:id="rId64"/>
    <p:sldId id="349" r:id="rId65"/>
    <p:sldId id="337" r:id="rId66"/>
    <p:sldId id="338" r:id="rId67"/>
    <p:sldId id="385" r:id="rId68"/>
    <p:sldId id="368" r:id="rId69"/>
    <p:sldId id="387" r:id="rId70"/>
    <p:sldId id="339" r:id="rId71"/>
    <p:sldId id="379" r:id="rId72"/>
    <p:sldId id="341" r:id="rId73"/>
    <p:sldId id="371" r:id="rId74"/>
    <p:sldId id="372" r:id="rId75"/>
    <p:sldId id="375" r:id="rId76"/>
    <p:sldId id="373" r:id="rId77"/>
    <p:sldId id="374" r:id="rId78"/>
    <p:sldId id="342" r:id="rId79"/>
    <p:sldId id="380" r:id="rId80"/>
    <p:sldId id="350" r:id="rId8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8" autoAdjust="0"/>
    <p:restoredTop sz="93243" autoAdjust="0"/>
  </p:normalViewPr>
  <p:slideViewPr>
    <p:cSldViewPr>
      <p:cViewPr varScale="1">
        <p:scale>
          <a:sx n="78" d="100"/>
          <a:sy n="78" d="100"/>
        </p:scale>
        <p:origin x="1493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89" Type="http://schemas.openxmlformats.org/officeDocument/2006/relationships/customXml" Target="../customXml/item3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88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ustomXml" Target="../customXml/item1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B047F-31CC-45C2-A4F5-28F3758C8A03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AAB12-D67D-4A90-A1C1-94BDE5082CE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95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81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80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77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62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95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77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9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71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182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2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480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272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3606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566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115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00421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38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393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24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7323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127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8469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691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99865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063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75433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10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80003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5069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62308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4566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0374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8663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8760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/>
              <a:pPr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89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60" r:id="rId32"/>
    <p:sldLayoutId id="2147483861" r:id="rId33"/>
    <p:sldLayoutId id="2147483862" r:id="rId34"/>
    <p:sldLayoutId id="2147483863" r:id="rId35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M7EF7_fjY3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DMe7328nX7U" TargetMode="External"/><Relationship Id="rId4" Type="http://schemas.openxmlformats.org/officeDocument/2006/relationships/hyperlink" Target="https://www.youtube.com/watch?v=QVOrzXAyRek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IQdwWLUxff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70owDrutW38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n8VB0CQFUw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hyperlink" Target="http://www.wretch.cc/album/show.php?i=apexcheng&amp;b=378&amp;f=1663332699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hyperlink" Target="http://www.wretch.cc/album/show.php?i=apexcheng&amp;b=378&amp;f=1663332709.jpg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1600" y="332656"/>
            <a:ext cx="7117180" cy="1470025"/>
          </a:xfrm>
        </p:spPr>
        <p:txBody>
          <a:bodyPr/>
          <a:lstStyle/>
          <a:p>
            <a:pPr algn="ctr"/>
            <a:r>
              <a:rPr lang="zh-TW" altLang="en-US" sz="4800" b="1" dirty="0" smtClean="0">
                <a:solidFill>
                  <a:schemeClr val="tx1"/>
                </a:solidFill>
              </a:rPr>
              <a:t>臺灣開發史</a:t>
            </a:r>
            <a:endParaRPr lang="zh-TW" altLang="en-US" sz="4800" b="1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1520" y="2564904"/>
            <a:ext cx="8892480" cy="3888432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rgbClr val="002060"/>
                </a:solidFill>
                <a:latin typeface="+mn-ea"/>
              </a:rPr>
              <a:t>第九</a:t>
            </a:r>
            <a:r>
              <a:rPr lang="zh-TW" altLang="en-US" sz="4000" b="1" smtClean="0">
                <a:solidFill>
                  <a:srgbClr val="002060"/>
                </a:solidFill>
                <a:latin typeface="+mn-ea"/>
              </a:rPr>
              <a:t>單元    臺灣</a:t>
            </a:r>
            <a:r>
              <a:rPr lang="zh-TW" altLang="en-US" sz="4000" b="1" dirty="0" smtClean="0">
                <a:solidFill>
                  <a:srgbClr val="002060"/>
                </a:solidFill>
                <a:latin typeface="+mn-ea"/>
              </a:rPr>
              <a:t>的社會與文化</a:t>
            </a:r>
            <a:endParaRPr lang="en-US" altLang="zh-TW" sz="4000" b="1" dirty="0" smtClean="0">
              <a:solidFill>
                <a:srgbClr val="002060"/>
              </a:solidFill>
              <a:latin typeface="+mn-ea"/>
            </a:endParaRPr>
          </a:p>
          <a:p>
            <a:r>
              <a:rPr lang="en-US" altLang="zh-TW" sz="3200" b="1" dirty="0" smtClean="0">
                <a:solidFill>
                  <a:srgbClr val="FF0000"/>
                </a:solidFill>
                <a:latin typeface="+mn-ea"/>
              </a:rPr>
              <a:t>1.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 臺灣的宗教及民間信仰</a:t>
            </a:r>
            <a:endParaRPr lang="en-US" altLang="zh-TW" sz="3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zh-TW" sz="3200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en-US" altLang="zh-TW" sz="3200" b="1" dirty="0" smtClean="0">
                <a:solidFill>
                  <a:srgbClr val="FF0000"/>
                </a:solidFill>
                <a:latin typeface="+mn-ea"/>
              </a:rPr>
              <a:t>.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漢人宗族與血緣社會的建立</a:t>
            </a:r>
            <a:endParaRPr lang="en-US" altLang="zh-TW" sz="3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zh-TW" sz="3200" b="1" dirty="0">
                <a:solidFill>
                  <a:srgbClr val="FF0000"/>
                </a:solidFill>
                <a:latin typeface="+mn-ea"/>
              </a:rPr>
              <a:t>3</a:t>
            </a:r>
            <a:r>
              <a:rPr lang="en-US" altLang="zh-TW" sz="3200" b="1" dirty="0" smtClean="0">
                <a:solidFill>
                  <a:srgbClr val="FF0000"/>
                </a:solidFill>
                <a:latin typeface="+mn-ea"/>
              </a:rPr>
              <a:t>.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文教發展</a:t>
            </a:r>
            <a:endParaRPr lang="zh-TW" altLang="en-US" sz="32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62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DCIM\101MSDCF\DSC099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8840"/>
            <a:ext cx="9180000" cy="515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G:\DCIM\101MSDCF\DSC099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" y="0"/>
            <a:ext cx="9160139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5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992189" y="339294"/>
            <a:ext cx="7125113" cy="924475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</a:t>
            </a:r>
            <a:r>
              <a:rPr lang="zh-TW" altLang="en-US" sz="4400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鄉信仰的神明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5496" y="1481328"/>
            <a:ext cx="9108504" cy="5376672"/>
          </a:xfrm>
        </p:spPr>
        <p:txBody>
          <a:bodyPr anchor="t">
            <a:noAutofit/>
          </a:bodyPr>
          <a:lstStyle/>
          <a:p>
            <a:pPr marL="457200" lvl="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漳州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移民信奉開漳聖王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泉州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同安移民信奉保生大帝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泉州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溪移民信奉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清水祖師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泉州南安移民信奉廣澤尊王。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457200" lvl="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泉州惠安移民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信奉靈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安尊王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泉州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三邑人（晉江，惠安，南安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）奉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觀音菩薩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汀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州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永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定移民供奉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定光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古佛。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客家移民信奉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三山國王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None/>
            </a:pP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BB00F-14A9-499F-B89B-27510F26E954}" type="slidenum">
              <a:rPr lang="zh-TW" altLang="en-US" smtClean="0">
                <a:solidFill>
                  <a:prstClr val="black"/>
                </a:solidFill>
              </a:rPr>
              <a:pPr/>
              <a:t>11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t="-306" r="2680" b="306"/>
          <a:stretch/>
        </p:blipFill>
        <p:spPr bwMode="auto">
          <a:xfrm>
            <a:off x="0" y="309626"/>
            <a:ext cx="406438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9" r="4769"/>
          <a:stretch/>
        </p:blipFill>
        <p:spPr bwMode="auto">
          <a:xfrm>
            <a:off x="3984501" y="313528"/>
            <a:ext cx="5160370" cy="406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080028" y="4384062"/>
            <a:ext cx="46987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泉州南安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人信奉廣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澤尊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王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6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0" r="20198"/>
          <a:stretch/>
        </p:blipFill>
        <p:spPr bwMode="auto">
          <a:xfrm>
            <a:off x="323528" y="116632"/>
            <a:ext cx="35052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4825" y="392131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漳州移民信奉開漳聖王</a:t>
            </a:r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5" r="26353" b="3668"/>
          <a:stretch/>
        </p:blipFill>
        <p:spPr bwMode="auto">
          <a:xfrm>
            <a:off x="5076056" y="103893"/>
            <a:ext cx="3834540" cy="3917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090247" y="402188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永定人供奉定光古佛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803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61" y="989439"/>
            <a:ext cx="7315200" cy="54864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23728" y="40466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艋舺青山宮，主祀靈安尊王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232249" y="989439"/>
            <a:ext cx="1911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+mj-ea"/>
                <a:ea typeface="+mj-ea"/>
              </a:rPr>
              <a:t>咸豐四年（</a:t>
            </a:r>
            <a:r>
              <a:rPr lang="en-US" altLang="zh-TW" sz="2400" b="1" dirty="0">
                <a:latin typeface="+mj-ea"/>
                <a:ea typeface="+mj-ea"/>
              </a:rPr>
              <a:t>1854</a:t>
            </a:r>
            <a:r>
              <a:rPr lang="zh-TW" altLang="en-US" sz="2400" b="1" dirty="0">
                <a:latin typeface="+mj-ea"/>
                <a:ea typeface="+mj-ea"/>
              </a:rPr>
              <a:t>年），</a:t>
            </a:r>
            <a:r>
              <a:rPr lang="zh-TW" altLang="en-US" sz="2400" b="1" dirty="0" smtClean="0">
                <a:latin typeface="+mj-ea"/>
                <a:ea typeface="+mj-ea"/>
              </a:rPr>
              <a:t>艋舺發生</a:t>
            </a:r>
            <a:r>
              <a:rPr lang="zh-TW" altLang="en-US" sz="2400" b="1" dirty="0">
                <a:latin typeface="+mj-ea"/>
                <a:ea typeface="+mj-ea"/>
              </a:rPr>
              <a:t>瘟疫，泉州惠安</a:t>
            </a:r>
            <a:r>
              <a:rPr lang="zh-TW" altLang="en-US" sz="2400" b="1" dirty="0" smtClean="0">
                <a:latin typeface="+mj-ea"/>
                <a:ea typeface="+mj-ea"/>
              </a:rPr>
              <a:t>籍移民</a:t>
            </a:r>
            <a:r>
              <a:rPr lang="zh-TW" altLang="en-US" sz="2400" b="1" dirty="0">
                <a:latin typeface="+mj-ea"/>
                <a:ea typeface="+mj-ea"/>
              </a:rPr>
              <a:t>回原鄉奉請祖廟的靈安尊</a:t>
            </a:r>
            <a:r>
              <a:rPr lang="zh-TW" altLang="en-US" sz="2400" b="1" dirty="0" smtClean="0">
                <a:latin typeface="+mj-ea"/>
                <a:ea typeface="+mj-ea"/>
              </a:rPr>
              <a:t>王驅</a:t>
            </a:r>
            <a:r>
              <a:rPr lang="zh-TW" altLang="en-US" sz="2400" b="1" dirty="0">
                <a:latin typeface="+mj-ea"/>
                <a:ea typeface="+mj-ea"/>
              </a:rPr>
              <a:t>瘟</a:t>
            </a:r>
          </a:p>
        </p:txBody>
      </p:sp>
    </p:spTree>
    <p:extLst>
      <p:ext uri="{BB962C8B-B14F-4D97-AF65-F5344CB8AC3E}">
        <p14:creationId xmlns:p14="http://schemas.microsoft.com/office/powerpoint/2010/main" val="3095693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祭祀圈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marL="601200" indent="-457200" defTabSz="914400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zh-TW" sz="3200" b="1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祭祀圈</a:t>
            </a:r>
            <a:r>
              <a:rPr lang="zh-TW" altLang="zh-TW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在一定</a:t>
            </a:r>
            <a:r>
              <a:rPr lang="zh-TW" altLang="en-US" sz="3200" b="1" kern="100" dirty="0">
                <a:solidFill>
                  <a:prstClr val="black"/>
                </a:solidFill>
                <a:latin typeface="微軟正黑體" panose="020B0604030504040204" pitchFamily="34" charset="-120"/>
              </a:rPr>
              <a:t>的範圍，以</a:t>
            </a:r>
            <a:r>
              <a:rPr lang="zh-TW" altLang="en-US" sz="3200" b="1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一個主祭神為中心，信徒共同舉行祭祀活動所屬的地域單位</a:t>
            </a:r>
            <a:r>
              <a:rPr lang="zh-TW" altLang="en-US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kern="1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1200" lvl="0" indent="-457200" defTabSz="914400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3200" b="1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共同神明信仰，</a:t>
            </a:r>
            <a:r>
              <a:rPr lang="zh-TW" altLang="en-US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舉行祭祀</a:t>
            </a:r>
            <a:r>
              <a:rPr lang="zh-TW" altLang="en-US" sz="3200" b="1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活動，將地方上人群整合起來，維繫一體的意識與感情</a:t>
            </a:r>
            <a:r>
              <a:rPr lang="zh-TW" altLang="en-US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kern="1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1200" lvl="0" indent="-457200" defTabSz="914400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zh-TW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範圍內</a:t>
            </a:r>
            <a:r>
              <a:rPr lang="zh-TW" altLang="en-US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的居民</a:t>
            </a:r>
            <a:r>
              <a:rPr lang="zh-TW" altLang="en-US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在</a:t>
            </a:r>
            <a:r>
              <a:rPr lang="zh-TW" altLang="en-US" sz="3200" b="1" kern="100" dirty="0">
                <a:solidFill>
                  <a:prstClr val="black"/>
                </a:solidFill>
                <a:latin typeface="微軟正黑體" panose="020B0604030504040204" pitchFamily="34" charset="-120"/>
              </a:rPr>
              <a:t>神明面前以「博杯」方式，選出爐主與頭家</a:t>
            </a:r>
            <a:r>
              <a:rPr lang="zh-TW" altLang="en-US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，居民</a:t>
            </a:r>
            <a:r>
              <a:rPr lang="zh-TW" altLang="zh-TW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zh-TW" sz="3200" b="1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各種權利與義務</a:t>
            </a:r>
            <a:r>
              <a:rPr lang="zh-TW" altLang="zh-TW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kern="1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1200" lvl="0" indent="-457200" defTabSz="914400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kern="100" dirty="0">
                <a:solidFill>
                  <a:prstClr val="black"/>
                </a:solidFill>
                <a:latin typeface="微軟正黑體" panose="020B0604030504040204" pitchFamily="34" charset="-120"/>
              </a:rPr>
              <a:t>爐主代表祭祀內居民籌辦祭典</a:t>
            </a:r>
            <a:r>
              <a:rPr lang="zh-TW" altLang="en-US" sz="3200" b="1" kern="100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kern="100" dirty="0" smtClean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601200" lvl="0" indent="-457200" defTabSz="914400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kern="100" dirty="0">
                <a:solidFill>
                  <a:prstClr val="black"/>
                </a:solidFill>
                <a:latin typeface="微軟正黑體" panose="020B0604030504040204" pitchFamily="34" charset="-120"/>
              </a:rPr>
              <a:t>頭家則實際上幫忙爐主辦理祭祀事宜。</a:t>
            </a:r>
          </a:p>
          <a:p>
            <a:pPr marL="144000" lvl="0" indent="0" defTabSz="914400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68000"/>
              <a:buNone/>
            </a:pPr>
            <a:endParaRPr lang="en-US" altLang="zh-TW" sz="3200" b="1" kern="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1200" lvl="0" indent="-457200" defTabSz="914400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Wingdings" panose="05000000000000000000" pitchFamily="2" charset="2"/>
              <a:buChar char="Ø"/>
            </a:pP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302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692696"/>
            <a:ext cx="7125113" cy="924475"/>
          </a:xfrm>
        </p:spPr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祭祀</a:t>
            </a: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圈祭祀活動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25252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祭祀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圈</a:t>
            </a:r>
            <a:r>
              <a:rPr lang="zh-TW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居民有</a:t>
            </a:r>
            <a:r>
              <a:rPr lang="zh-TW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義務共同分擔祭祀費用</a:t>
            </a:r>
            <a:r>
              <a:rPr lang="zh-TW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祭祀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費用通常以每戶的男丁為單位收取丁錢來支付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祭祀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活動主要是神祇的千秋祭典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，千秋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祭典當天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，舉行大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「拜拜」，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宴請外地親友。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較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大的祭典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，常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伴隨著神明的巡境，神明在其轄區內遶境巡行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，居民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設香案祭品敬拜。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大規模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的祭祀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圈，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如艋舺清水祖師廟、彰化南瑤宮媽祖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會。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676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esktop\58419247_2770208576327263_882279403931828224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" y="10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3" y="2287088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47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sz="4400" b="1" dirty="0" smtClean="0">
                <a:solidFill>
                  <a:schemeClr val="tx1"/>
                </a:solidFill>
              </a:rPr>
              <a:t/>
            </a:r>
            <a:br>
              <a:rPr lang="en-US" altLang="zh-TW" sz="4400" b="1" dirty="0" smtClean="0">
                <a:solidFill>
                  <a:schemeClr val="tx1"/>
                </a:solidFill>
              </a:rPr>
            </a:br>
            <a:r>
              <a:rPr lang="zh-TW" altLang="en-US" sz="4400" b="1" dirty="0" smtClean="0">
                <a:solidFill>
                  <a:schemeClr val="tx1"/>
                </a:solidFill>
              </a:rPr>
              <a:t>臺灣香火</a:t>
            </a:r>
            <a:r>
              <a:rPr lang="zh-TW" altLang="en-US" sz="4400" b="1" dirty="0">
                <a:solidFill>
                  <a:schemeClr val="tx1"/>
                </a:solidFill>
              </a:rPr>
              <a:t>最盛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的神格</a:t>
            </a:r>
            <a:r>
              <a:rPr lang="zh-TW" altLang="en-US" sz="4400" b="1" dirty="0">
                <a:solidFill>
                  <a:schemeClr val="tx1"/>
                </a:solidFill>
              </a:rPr>
              <a:t/>
            </a:r>
            <a:br>
              <a:rPr lang="zh-TW" altLang="en-US" sz="4400" b="1" dirty="0">
                <a:solidFill>
                  <a:schemeClr val="tx1"/>
                </a:solidFill>
              </a:rPr>
            </a:b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1481328"/>
            <a:ext cx="9144000" cy="5376672"/>
          </a:xfrm>
        </p:spPr>
        <p:txBody>
          <a:bodyPr anchor="t">
            <a:normAutofit/>
          </a:bodyPr>
          <a:lstStyle/>
          <a:p>
            <a:pPr marL="566928" lvl="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zh-TW" sz="3200" b="1" kern="0" dirty="0" smtClean="0">
                <a:solidFill>
                  <a:srgbClr val="000000"/>
                </a:solidFill>
                <a:latin typeface="+mn-ea"/>
              </a:rPr>
              <a:t>媽祖</a:t>
            </a:r>
            <a:r>
              <a:rPr lang="zh-TW" altLang="en-US" sz="3200" b="1" kern="0" dirty="0" smtClean="0">
                <a:solidFill>
                  <a:srgbClr val="000000"/>
                </a:solidFill>
                <a:latin typeface="+mn-ea"/>
              </a:rPr>
              <a:t>信仰</a:t>
            </a:r>
            <a:endParaRPr lang="en-US" altLang="zh-TW" sz="3200" b="1" kern="0" dirty="0">
              <a:solidFill>
                <a:srgbClr val="000000"/>
              </a:solidFill>
              <a:latin typeface="+mn-ea"/>
            </a:endParaRPr>
          </a:p>
          <a:p>
            <a:pPr marL="566928" lvl="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kern="0" dirty="0">
                <a:solidFill>
                  <a:srgbClr val="000000"/>
                </a:solidFill>
                <a:latin typeface="+mn-ea"/>
              </a:rPr>
              <a:t>保生</a:t>
            </a:r>
            <a:r>
              <a:rPr lang="zh-TW" altLang="en-US" sz="3200" b="1" kern="0" dirty="0" smtClean="0">
                <a:solidFill>
                  <a:srgbClr val="000000"/>
                </a:solidFill>
                <a:latin typeface="+mn-ea"/>
              </a:rPr>
              <a:t>大帝 </a:t>
            </a:r>
            <a:r>
              <a:rPr lang="en-US" altLang="zh-TW" sz="3200" b="1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zh-TW" altLang="en-US" sz="3200" b="1" kern="0" dirty="0">
                <a:solidFill>
                  <a:srgbClr val="000000"/>
                </a:solidFill>
                <a:latin typeface="+mn-ea"/>
              </a:rPr>
              <a:t>大道公</a:t>
            </a:r>
            <a:r>
              <a:rPr lang="en-US" altLang="zh-TW" sz="3200" b="1" kern="0" dirty="0" smtClean="0">
                <a:solidFill>
                  <a:srgbClr val="000000"/>
                </a:solidFill>
                <a:latin typeface="+mn-ea"/>
              </a:rPr>
              <a:t>)</a:t>
            </a:r>
            <a:endParaRPr lang="en-US" altLang="zh-TW" sz="3200" b="1" kern="0" dirty="0">
              <a:solidFill>
                <a:srgbClr val="000000"/>
              </a:solidFill>
              <a:latin typeface="+mn-ea"/>
            </a:endParaRPr>
          </a:p>
          <a:p>
            <a:pPr marL="566928" lvl="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zh-TW" sz="3200" b="1" kern="0" dirty="0" smtClean="0">
                <a:solidFill>
                  <a:srgbClr val="000000"/>
                </a:solidFill>
                <a:latin typeface="+mj-ea"/>
                <a:ea typeface="+mj-ea"/>
              </a:rPr>
              <a:t>王爺</a:t>
            </a:r>
            <a:r>
              <a:rPr lang="zh-TW" altLang="en-US" sz="3200" b="1" kern="0" dirty="0" smtClean="0">
                <a:solidFill>
                  <a:srgbClr val="000000"/>
                </a:solidFill>
                <a:latin typeface="+mj-ea"/>
                <a:ea typeface="+mj-ea"/>
              </a:rPr>
              <a:t>信仰（五府王爺）</a:t>
            </a:r>
            <a:endParaRPr lang="en-US" altLang="zh-TW" sz="3200" b="1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66928" lvl="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kern="0" dirty="0">
                <a:solidFill>
                  <a:srgbClr val="000000"/>
                </a:solidFill>
                <a:latin typeface="+mj-ea"/>
                <a:ea typeface="+mj-ea"/>
                <a:cs typeface="新細明體"/>
              </a:rPr>
              <a:t>城隍信仰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  <a:cs typeface="新細明體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BB00F-14A9-499F-B89B-27510F26E954}" type="slidenum">
              <a:rPr lang="zh-TW" altLang="en-US" smtClean="0">
                <a:solidFill>
                  <a:prstClr val="black"/>
                </a:solidFill>
              </a:rPr>
              <a:pPr/>
              <a:t>18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4149080"/>
            <a:ext cx="28479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36" y="3676650"/>
            <a:ext cx="476250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693605" y="314096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arial"/>
              </a:rPr>
              <a:t>朱、</a:t>
            </a:r>
            <a:r>
              <a:rPr lang="zh-TW" altLang="en-US" sz="2400" b="1" dirty="0">
                <a:solidFill>
                  <a:srgbClr val="C00000"/>
                </a:solidFill>
                <a:latin typeface="arial"/>
              </a:rPr>
              <a:t>池、吳、朱、范五府</a:t>
            </a:r>
            <a:r>
              <a:rPr lang="zh-TW" altLang="en-US" sz="2400" b="1" dirty="0" smtClean="0">
                <a:solidFill>
                  <a:srgbClr val="C00000"/>
                </a:solidFill>
                <a:latin typeface="arial"/>
              </a:rPr>
              <a:t>千歲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19672" y="587727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城隍爺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161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063625"/>
          </a:xfrm>
        </p:spPr>
        <p:txBody>
          <a:bodyPr/>
          <a:lstStyle/>
          <a:p>
            <a:pPr marL="273050" lvl="0" indent="-273050" algn="ctr" eaLnBrk="1" hangingPunct="1">
              <a:lnSpc>
                <a:spcPct val="90000"/>
              </a:lnSpc>
              <a:spcBef>
                <a:spcPts val="575"/>
              </a:spcBef>
            </a:pPr>
            <a:r>
              <a:rPr lang="zh-TW" altLang="en-US" sz="4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大道</a:t>
            </a:r>
            <a:r>
              <a:rPr lang="zh-TW" altLang="en-US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公風，媽祖婆</a:t>
            </a:r>
            <a:r>
              <a:rPr lang="zh-TW" altLang="en-US" sz="4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雨</a:t>
            </a:r>
            <a:endParaRPr lang="zh-TW" altLang="en-US" sz="4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600200"/>
            <a:ext cx="8928992" cy="5068888"/>
          </a:xfrm>
        </p:spPr>
        <p:txBody>
          <a:bodyPr anchor="t"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俗稱「大道公」農曆三月十五日誕辰。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宋代福建泉州府同安縣人，精通醫術，被尊奉為神。 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傳說「保生大帝」得道後見媽祖端莊賢淑，便展開追求攻勢，而媽祖見其宅心仁厚，也萌生愛意。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媽祖見母羊產子之苦，慧劍斬情絲，大帝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懊惱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被拋棄，乃在媽祖誕辰（農曆三月二十三日）遶境時施法下雨；媽祖不甘示弱，也在保生大帝誕辰（農曆三月十五日）神駕出巡時作法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刮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風，要吹落大帝頭上的帽子。</a:t>
            </a:r>
          </a:p>
        </p:txBody>
      </p:sp>
    </p:spTree>
    <p:extLst>
      <p:ext uri="{BB962C8B-B14F-4D97-AF65-F5344CB8AC3E}">
        <p14:creationId xmlns:p14="http://schemas.microsoft.com/office/powerpoint/2010/main" val="33923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0"/>
            <a:ext cx="5981679" cy="684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084168" y="188640"/>
            <a:ext cx="29158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50505"/>
                </a:solidFill>
                <a:latin typeface="+mj-ea"/>
                <a:ea typeface="+mj-ea"/>
              </a:rPr>
              <a:t>全台共有</a:t>
            </a:r>
            <a:r>
              <a:rPr lang="en-US" altLang="zh-TW" sz="3200" b="1" dirty="0">
                <a:solidFill>
                  <a:srgbClr val="050505"/>
                </a:solidFill>
                <a:latin typeface="+mj-ea"/>
                <a:ea typeface="+mj-ea"/>
              </a:rPr>
              <a:t>12,279</a:t>
            </a:r>
            <a:r>
              <a:rPr lang="zh-TW" altLang="en-US" sz="3200" b="1" dirty="0">
                <a:solidFill>
                  <a:srgbClr val="050505"/>
                </a:solidFill>
                <a:latin typeface="+mj-ea"/>
                <a:ea typeface="+mj-ea"/>
              </a:rPr>
              <a:t>間寺廟，</a:t>
            </a:r>
            <a:r>
              <a:rPr lang="en-US" altLang="zh-TW" sz="3200" b="1" dirty="0">
                <a:solidFill>
                  <a:srgbClr val="050505"/>
                </a:solidFill>
                <a:latin typeface="+mj-ea"/>
                <a:ea typeface="+mj-ea"/>
              </a:rPr>
              <a:t>2019</a:t>
            </a:r>
            <a:r>
              <a:rPr lang="zh-TW" altLang="en-US" sz="3200" b="1" dirty="0">
                <a:solidFill>
                  <a:srgbClr val="050505"/>
                </a:solidFill>
                <a:latin typeface="+mj-ea"/>
                <a:ea typeface="+mj-ea"/>
              </a:rPr>
              <a:t>全台五大超商共</a:t>
            </a:r>
            <a:r>
              <a:rPr lang="en-US" altLang="zh-TW" sz="3200" b="1" dirty="0">
                <a:solidFill>
                  <a:srgbClr val="050505"/>
                </a:solidFill>
                <a:latin typeface="+mj-ea"/>
                <a:ea typeface="+mj-ea"/>
              </a:rPr>
              <a:t>11,429</a:t>
            </a:r>
            <a:endParaRPr lang="zh-TW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284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圖片 1" descr="248076_577448645620211_1802203544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91440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0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620000" cy="459105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47664" y="764704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臺北大</a:t>
            </a:r>
            <a:r>
              <a:rPr lang="zh-TW" altLang="en-US" sz="4400" b="1" dirty="0"/>
              <a:t>龍峒保安宮</a:t>
            </a:r>
          </a:p>
        </p:txBody>
      </p:sp>
    </p:spTree>
    <p:extLst>
      <p:ext uri="{BB962C8B-B14F-4D97-AF65-F5344CB8AC3E}">
        <p14:creationId xmlns:p14="http://schemas.microsoft.com/office/powerpoint/2010/main" val="150299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803" y="1268760"/>
            <a:ext cx="9186803" cy="5760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259632" y="404664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/>
              <a:t>臺中梅川西路元</a:t>
            </a:r>
            <a:r>
              <a:rPr lang="zh-TW" altLang="en-US" sz="4400" b="1" dirty="0" smtClean="0"/>
              <a:t>保宮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45518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三山國王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「三山國王」原為廣東省潮、惠、梅三州之鄉土神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，原是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潮州府西面的三座高山，即明山、巾山和獨山的鎮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山神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目前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所裝扮的三山國王神像是擬人化的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，仿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桃園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三結義，大王劉備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是白臉，二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王關公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是紅臉，三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王張飛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是黑臉且加刀痕成花臉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大王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也有黑臉是受香煙薰久的緣故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三山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國王的姓氏和生平是後人尊崇而加進來，用來增加三山國王的民間信仰度 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818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31"/>
            <a:ext cx="5130184" cy="69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3"/>
          <a:stretch/>
        </p:blipFill>
        <p:spPr bwMode="auto">
          <a:xfrm>
            <a:off x="4410150" y="3475906"/>
            <a:ext cx="4762500" cy="338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7" t="1713" r="7477" b="-1713"/>
          <a:stretch/>
        </p:blipFill>
        <p:spPr bwMode="auto">
          <a:xfrm>
            <a:off x="4349201" y="795800"/>
            <a:ext cx="4823449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153861" y="20743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新北市新莊廣福宮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8031"/>
          <a:stretch/>
        </p:blipFill>
        <p:spPr>
          <a:xfrm>
            <a:off x="19682" y="0"/>
            <a:ext cx="5606466" cy="4572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074010" y="260648"/>
            <a:ext cx="3069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+mj-ea"/>
                <a:ea typeface="+mj-ea"/>
              </a:rPr>
              <a:t>員林廣寧宮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 smtClean="0">
                <a:latin typeface="+mj-ea"/>
                <a:ea typeface="+mj-ea"/>
              </a:rPr>
              <a:t>主祀三山國王</a:t>
            </a:r>
            <a:endParaRPr lang="zh-TW" altLang="en-US" sz="3200" b="1" dirty="0"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682" y="5157192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+mj-ea"/>
                <a:ea typeface="+mj-ea"/>
              </a:rPr>
              <a:t>沙鹿保安宮</a:t>
            </a:r>
            <a:endParaRPr lang="en-US" altLang="zh-TW" sz="4000" b="1" dirty="0" smtClean="0">
              <a:latin typeface="+mj-ea"/>
              <a:ea typeface="+mj-ea"/>
            </a:endParaRPr>
          </a:p>
          <a:p>
            <a:r>
              <a:rPr lang="zh-TW" altLang="en-US" sz="4000" b="1" dirty="0" smtClean="0">
                <a:latin typeface="+mj-ea"/>
                <a:ea typeface="+mj-ea"/>
              </a:rPr>
              <a:t>主祀三山</a:t>
            </a:r>
            <a:r>
              <a:rPr lang="zh-TW" altLang="en-US" sz="4000" b="1" dirty="0">
                <a:latin typeface="+mj-ea"/>
                <a:ea typeface="+mj-ea"/>
              </a:rPr>
              <a:t>國王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3686175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0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8" y="2932972"/>
            <a:ext cx="252412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846593" y="44624"/>
            <a:ext cx="53076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員林廣寧宮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（員林鎮中正路</a:t>
            </a:r>
            <a:r>
              <a:rPr lang="en-US" altLang="zh-TW" sz="2800" b="1" dirty="0">
                <a:solidFill>
                  <a:srgbClr val="000000"/>
                </a:solidFill>
                <a:latin typeface="微軟正黑體"/>
              </a:rPr>
              <a:t>360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號），原名「廣寧廟」，又稱「三山國王廟」，一般人通稱「王爺公」，是員林地區歷史最久的古廟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。</a:t>
            </a:r>
            <a:endParaRPr lang="en-US" altLang="zh-TW" sz="2800" b="1" dirty="0" smtClean="0">
              <a:solidFill>
                <a:srgbClr val="000000"/>
              </a:solidFill>
              <a:latin typeface="微軟正黑體"/>
            </a:endParaRPr>
          </a:p>
          <a:p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康熙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五十年（</a:t>
            </a:r>
            <a:r>
              <a:rPr lang="en-US" altLang="zh-TW" sz="2800" b="1" dirty="0">
                <a:solidFill>
                  <a:srgbClr val="000000"/>
                </a:solidFill>
                <a:latin typeface="微軟正黑體"/>
              </a:rPr>
              <a:t>1711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年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）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肇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基。</a:t>
            </a:r>
            <a:endParaRPr lang="en-US" altLang="zh-TW" sz="2800" b="1" dirty="0">
              <a:solidFill>
                <a:srgbClr val="000000"/>
              </a:solidFill>
              <a:latin typeface="微軟正黑體"/>
            </a:endParaRPr>
          </a:p>
          <a:p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雍正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四年五月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」竣工安座。</a:t>
            </a:r>
            <a:endParaRPr lang="zh-TW" altLang="en-US" sz="2800" b="1" dirty="0">
              <a:solidFill>
                <a:prstClr val="black"/>
              </a:solidFill>
              <a:latin typeface="微軟正黑體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8" y="44624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8904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41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開漳聖王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開漳聖王陳元光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是唐高宗的武進士 </a:t>
            </a:r>
            <a:r>
              <a:rPr lang="en-US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閩南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和臺灣的漳籍人感念其功蹟</a:t>
            </a:r>
            <a:r>
              <a:rPr lang="en-US" altLang="en-US" sz="3200" b="1" dirty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建立「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陳聖王廟」供奉為地方之神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較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具規模的開漳聖王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廟配祀四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位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部將：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「輔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信」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、「輔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義」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、「輔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順」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、「輔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顯」 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。 </a:t>
            </a:r>
            <a:endParaRPr lang="en-US" altLang="zh-TW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規模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小的僅配祀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「輔信將軍」與「輔順將軍」兩位部將。  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臺北內湖早期多數漳州人移民，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碧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山巖祭祀開漳聖王。</a:t>
            </a: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86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圖片 1" descr="944546_574711919227217_1568887303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" y="1047750"/>
            <a:ext cx="9144000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彰化聖王</a:t>
            </a:r>
            <a:r>
              <a:rPr kumimoji="1"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廟稱</a:t>
            </a:r>
            <a:r>
              <a:rPr kumimoji="1"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「威惠宮」，主祀開漳聖</a:t>
            </a:r>
            <a:r>
              <a:rPr kumimoji="1"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王。</a:t>
            </a:r>
            <a:endParaRPr kumimoji="1" lang="zh-TW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98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964613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清水祖師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清水祖師為安溪人的守護神，閩南人稱為「烏面祖師」，民間通稱「祖師公」。</a:t>
            </a:r>
            <a:endParaRPr lang="en-US" altLang="zh-TW" sz="35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祖師常落鼻示警，每每應驗，又名「落鼻祖師」。</a:t>
            </a:r>
            <a:endParaRPr lang="en-US" altLang="zh-TW" sz="35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祖師廟左右殿奉祀蕭府王爺及西秦王爺。</a:t>
            </a:r>
            <a:endParaRPr lang="en-US" altLang="zh-TW" sz="35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蕭府王爺是苦力的守護神，為淡水初期苦力祭拜的對象。</a:t>
            </a:r>
            <a:endParaRPr lang="en-US" altLang="zh-TW" sz="35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西秦王爺即唐明皇，唐明皇創立梨園，因此被尊為戲曲之守護神。</a:t>
            </a:r>
            <a:endParaRPr lang="en-US" altLang="zh-TW" sz="35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r>
              <a:rPr lang="zh-TW" altLang="en-US" sz="2800" dirty="0" smtClean="0">
                <a:latin typeface="華康宗楷體W7(P)" pitchFamily="66" charset="-120"/>
                <a:ea typeface="華康宗楷體W7(P)" pitchFamily="66" charset="-120"/>
                <a:hlinkClick r:id="rId2"/>
              </a:rPr>
              <a:t>三峽清水祖師</a:t>
            </a:r>
            <a:r>
              <a:rPr lang="zh-TW" altLang="en-US" sz="2800" dirty="0" smtClean="0">
                <a:latin typeface="華康宗楷體W7(P)" pitchFamily="66" charset="-120"/>
                <a:ea typeface="華康宗楷體W7(P)" pitchFamily="66" charset="-120"/>
              </a:rPr>
              <a:t/>
            </a:r>
            <a:br>
              <a:rPr lang="zh-TW" altLang="en-US" sz="2800" dirty="0" smtClean="0">
                <a:latin typeface="華康宗楷體W7(P)" pitchFamily="66" charset="-120"/>
                <a:ea typeface="華康宗楷體W7(P)" pitchFamily="66" charset="-120"/>
              </a:rPr>
            </a:br>
            <a:endParaRPr lang="zh-TW" altLang="en-US" sz="2800" dirty="0" smtClean="0">
              <a:latin typeface="華康宗楷體W7(P)" pitchFamily="66" charset="-120"/>
              <a:ea typeface="華康宗楷體W7(P)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96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1"/>
          <a:stretch/>
        </p:blipFill>
        <p:spPr>
          <a:xfrm>
            <a:off x="3999" y="116632"/>
            <a:ext cx="4507191" cy="65946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72489" y="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臺灣主要神明系統組織圖</a:t>
            </a:r>
            <a:endParaRPr lang="zh-TW" altLang="en-US" sz="32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94708" y="734770"/>
            <a:ext cx="4649292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latin typeface="+mj-ea"/>
                <a:ea typeface="+mj-ea"/>
              </a:rPr>
              <a:t>福德正神</a:t>
            </a:r>
            <a:r>
              <a:rPr lang="en-US" altLang="zh-TW" sz="3200" b="1" dirty="0">
                <a:latin typeface="+mj-ea"/>
                <a:ea typeface="+mj-ea"/>
              </a:rPr>
              <a:t>︰</a:t>
            </a:r>
            <a:r>
              <a:rPr lang="zh-TW" altLang="en-US" sz="3200" b="1" dirty="0">
                <a:latin typeface="+mj-ea"/>
                <a:ea typeface="+mj-ea"/>
              </a:rPr>
              <a:t>「土地公」神格小，廟也小，俗諺</a:t>
            </a:r>
            <a:r>
              <a:rPr lang="en-US" altLang="zh-TW" sz="3200" b="1" dirty="0">
                <a:latin typeface="+mj-ea"/>
                <a:ea typeface="+mj-ea"/>
              </a:rPr>
              <a:t>『</a:t>
            </a:r>
            <a:r>
              <a:rPr lang="zh-TW" altLang="en-US" sz="3200" b="1" dirty="0">
                <a:latin typeface="+mj-ea"/>
                <a:ea typeface="+mj-ea"/>
              </a:rPr>
              <a:t>田頭田尾土地公</a:t>
            </a:r>
            <a:r>
              <a:rPr lang="en-US" altLang="zh-TW" sz="3200" b="1" dirty="0" smtClean="0">
                <a:latin typeface="+mj-ea"/>
                <a:ea typeface="+mj-ea"/>
              </a:rPr>
              <a:t>』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latin typeface="+mj-ea"/>
                <a:ea typeface="+mj-ea"/>
              </a:rPr>
              <a:t>天界神</a:t>
            </a:r>
            <a:r>
              <a:rPr lang="en-US" altLang="zh-TW" sz="3200" b="1" dirty="0">
                <a:latin typeface="+mj-ea"/>
                <a:ea typeface="+mj-ea"/>
              </a:rPr>
              <a:t>︰</a:t>
            </a:r>
            <a:r>
              <a:rPr lang="zh-TW" altLang="en-US" sz="3200" b="1" dirty="0">
                <a:latin typeface="+mj-ea"/>
                <a:ea typeface="+mj-ea"/>
              </a:rPr>
              <a:t>「天公」、「三界公」</a:t>
            </a:r>
            <a:r>
              <a:rPr lang="en-US" altLang="zh-TW" sz="3200" b="1" dirty="0">
                <a:latin typeface="+mj-ea"/>
                <a:ea typeface="+mj-ea"/>
              </a:rPr>
              <a:t>(</a:t>
            </a:r>
            <a:r>
              <a:rPr lang="zh-TW" altLang="en-US" sz="3200" b="1" dirty="0">
                <a:latin typeface="+mj-ea"/>
                <a:ea typeface="+mj-ea"/>
              </a:rPr>
              <a:t>三官大帝</a:t>
            </a:r>
            <a:r>
              <a:rPr lang="en-US" altLang="zh-TW" sz="3200" b="1" dirty="0" smtClean="0">
                <a:latin typeface="+mj-ea"/>
                <a:ea typeface="+mj-ea"/>
              </a:rPr>
              <a:t>)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latin typeface="+mj-ea"/>
                <a:ea typeface="+mj-ea"/>
              </a:rPr>
              <a:t>瘟神</a:t>
            </a:r>
            <a:r>
              <a:rPr lang="en-US" altLang="zh-TW" sz="3200" b="1" dirty="0">
                <a:latin typeface="+mj-ea"/>
                <a:ea typeface="+mj-ea"/>
              </a:rPr>
              <a:t>︰</a:t>
            </a:r>
            <a:r>
              <a:rPr lang="zh-TW" altLang="en-US" sz="3200" b="1" dirty="0">
                <a:latin typeface="+mj-ea"/>
                <a:ea typeface="+mj-ea"/>
              </a:rPr>
              <a:t>「王爺」、「千歲」等</a:t>
            </a:r>
            <a:r>
              <a:rPr lang="zh-TW" altLang="en-US" sz="3200" b="1" dirty="0" smtClean="0">
                <a:latin typeface="+mj-ea"/>
                <a:ea typeface="+mj-ea"/>
              </a:rPr>
              <a:t>神明。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孤魂野鬼會</a:t>
            </a:r>
            <a:r>
              <a:rPr lang="zh-TW" altLang="en-US" sz="3200" b="1" dirty="0">
                <a:latin typeface="+mj-ea"/>
                <a:ea typeface="+mj-ea"/>
              </a:rPr>
              <a:t>引起社會不安</a:t>
            </a:r>
            <a:r>
              <a:rPr lang="zh-TW" altLang="en-US" sz="3200" b="1" dirty="0" smtClean="0">
                <a:latin typeface="+mj-ea"/>
                <a:ea typeface="+mj-ea"/>
              </a:rPr>
              <a:t>，臺灣</a:t>
            </a:r>
            <a:r>
              <a:rPr lang="zh-TW" altLang="en-US" sz="3200" b="1" dirty="0">
                <a:latin typeface="+mj-ea"/>
                <a:ea typeface="+mj-ea"/>
              </a:rPr>
              <a:t>特別重視祭厲。（義民節七月十五日</a:t>
            </a:r>
            <a:r>
              <a:rPr lang="zh-TW" altLang="en-US" sz="3200" b="1" dirty="0" smtClean="0">
                <a:latin typeface="+mj-ea"/>
                <a:ea typeface="+mj-ea"/>
              </a:rPr>
              <a:t>）</a:t>
            </a:r>
            <a:endParaRPr lang="zh-TW" altLang="en-US" sz="3200" b="1" dirty="0"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zh-TW" altLang="en-US" sz="3200" b="1" dirty="0">
              <a:latin typeface="+mj-ea"/>
              <a:ea typeface="+mj-ea"/>
            </a:endParaRPr>
          </a:p>
          <a:p>
            <a:endParaRPr lang="zh-TW" altLang="en-US" sz="3200" b="1" dirty="0"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85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圖片 1" descr="485189_536213476410395_184795445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"/>
            <a:ext cx="9144000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4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5143500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ts val="575"/>
              </a:spcBef>
              <a:spcAft>
                <a:spcPct val="0"/>
              </a:spcAft>
              <a:buClr>
                <a:srgbClr val="918415"/>
              </a:buClr>
              <a:buSzPct val="85000"/>
            </a:pPr>
            <a:r>
              <a:rPr lang="zh-TW" altLang="en-US" sz="3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媽祖是中國東南沿海的海神信仰，又稱天上聖母、天后、天后娘娘、天妃、天妃娘娘、湄洲娘媽等。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9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00"/>
            <a:ext cx="60325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032500" y="13738"/>
            <a:ext cx="31115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媽祖俗姓林，生於宋朝（或曰五代末年）福建省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興化府莆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田縣湄洲島。</a:t>
            </a:r>
            <a:endParaRPr lang="en-US" altLang="zh-TW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出生不哭不鬧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取名為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默，故又稱林默娘。</a:t>
            </a:r>
            <a:endParaRPr lang="en-US" altLang="zh-TW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北宋開始神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格化，被稱為媽祖並受人建廟膜拜，復經南宋高宗敕封為靈惠夫人，成為官府承認的神祇。</a:t>
            </a:r>
          </a:p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51520" y="6381328"/>
            <a:ext cx="113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夫人</a:t>
            </a:r>
            <a:r>
              <a:rPr lang="zh-TW" altLang="en-US" sz="2800" dirty="0" smtClean="0"/>
              <a:t> </a:t>
            </a:r>
            <a:endParaRPr lang="zh-TW" altLang="en-US" sz="2800" dirty="0"/>
          </a:p>
        </p:txBody>
      </p:sp>
      <p:sp>
        <p:nvSpPr>
          <p:cNvPr id="4" name="向右箭號 3"/>
          <p:cNvSpPr/>
          <p:nvPr/>
        </p:nvSpPr>
        <p:spPr>
          <a:xfrm>
            <a:off x="1172990" y="63733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102553" y="640062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天妃</a:t>
            </a:r>
            <a:endParaRPr lang="zh-TW" altLang="en-US" sz="3200" b="1" dirty="0"/>
          </a:p>
        </p:txBody>
      </p:sp>
      <p:sp>
        <p:nvSpPr>
          <p:cNvPr id="6" name="向右箭號 5"/>
          <p:cNvSpPr/>
          <p:nvPr/>
        </p:nvSpPr>
        <p:spPr>
          <a:xfrm>
            <a:off x="2848927" y="6569379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3161544" y="63499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139952" y="634992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天后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58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51" y="0"/>
            <a:ext cx="47625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10515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0" b="21219"/>
          <a:stretch/>
        </p:blipFill>
        <p:spPr bwMode="auto">
          <a:xfrm>
            <a:off x="4780527" y="0"/>
            <a:ext cx="4283968" cy="399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169673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797" y="4117286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90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4"/>
          <a:stretch/>
        </p:blipFill>
        <p:spPr bwMode="auto">
          <a:xfrm>
            <a:off x="179512" y="14246"/>
            <a:ext cx="5080000" cy="410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 t="11295" r="3729" b="8029"/>
          <a:stretch/>
        </p:blipFill>
        <p:spPr bwMode="auto">
          <a:xfrm>
            <a:off x="3734441" y="4106983"/>
            <a:ext cx="5419613" cy="275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580112" y="476672"/>
            <a:ext cx="3057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latin typeface="+mn-ea"/>
              </a:rPr>
              <a:t>黑色除煞、捉妖</a:t>
            </a:r>
            <a:endParaRPr lang="en-US" altLang="zh-TW" sz="3200" b="1" dirty="0" smtClean="0">
              <a:latin typeface="+mn-ea"/>
            </a:endParaRPr>
          </a:p>
          <a:p>
            <a:r>
              <a:rPr lang="zh-TW" altLang="en-US" sz="3200" b="1" dirty="0">
                <a:latin typeface="+mn-ea"/>
              </a:rPr>
              <a:t>紅色</a:t>
            </a:r>
            <a:r>
              <a:rPr lang="zh-TW" altLang="en-US" sz="3200" b="1" dirty="0" smtClean="0">
                <a:latin typeface="+mn-ea"/>
              </a:rPr>
              <a:t>喜氣、祥瑞</a:t>
            </a:r>
            <a:endParaRPr lang="en-US" altLang="zh-TW" sz="3200" b="1" dirty="0" smtClean="0">
              <a:latin typeface="+mn-ea"/>
            </a:endParaRPr>
          </a:p>
          <a:p>
            <a:r>
              <a:rPr lang="zh-TW" altLang="en-US" sz="3200" b="1" dirty="0" smtClean="0">
                <a:latin typeface="+mn-ea"/>
              </a:rPr>
              <a:t>白色台灣少有</a:t>
            </a:r>
            <a:endParaRPr lang="zh-TW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02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臺灣三月瘋媽祖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36512" y="1807361"/>
            <a:ext cx="9180512" cy="5050639"/>
          </a:xfrm>
        </p:spPr>
        <p:txBody>
          <a:bodyPr anchor="t">
            <a:normAutofit/>
          </a:bodyPr>
          <a:lstStyle/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媽祖原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為航海之神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，媽祖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來台之後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，隨著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民眾的移墾，職責也有所轉化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媽祖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的任務有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防阻「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番害」、驅逐瘟疫、防颱救災和協助農牧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等職務。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二次大戰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期間，許多地區都盛傳媽祖承接盟軍炸彈的神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跡。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現在媽祖包攬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信徒的健康、考試、事業和感情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等問題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，媽祖已不僅是漁民、船員的守護神，儼然成為台灣人的守護神。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defTabSz="914400" fontAlgn="base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918415"/>
              </a:buClr>
              <a:buSzPct val="85000"/>
              <a:buNone/>
            </a:pPr>
            <a:endParaRPr lang="zh-TW" altLang="en-US" sz="2800" dirty="0">
              <a:solidFill>
                <a:prstClr val="black"/>
              </a:solidFill>
              <a:latin typeface="華康宗楷體W7(P)" pitchFamily="66" charset="-120"/>
              <a:ea typeface="華康宗楷體W7(P)" pitchFamily="66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535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 descr="http://blog.yimg.com/2/FnWg.7t7s589bZvFlsLw0Ot3ZLk7cmtEpJ999IbKgvZPdNPV33riCg--/51/l/Pvh3TAlUrG6CRaWd5uH9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908050"/>
            <a:ext cx="357187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文字方塊 2"/>
          <p:cNvSpPr txBox="1">
            <a:spLocks noChangeArrowheads="1"/>
          </p:cNvSpPr>
          <p:nvPr/>
        </p:nvSpPr>
        <p:spPr bwMode="auto">
          <a:xfrm>
            <a:off x="2987675" y="0"/>
            <a:ext cx="61563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28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媽祖所接的炸彈彈殼現保存在廟中 為歷史作見證</a:t>
            </a:r>
          </a:p>
        </p:txBody>
      </p:sp>
      <p:pic>
        <p:nvPicPr>
          <p:cNvPr id="151556" name="Picture 4" descr="http://www.libertytimes.com.tw/2007/new/nov/12/images/8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908050"/>
            <a:ext cx="23812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7" name="文字方塊 4"/>
          <p:cNvSpPr txBox="1">
            <a:spLocks noChangeArrowheads="1"/>
          </p:cNvSpPr>
          <p:nvPr/>
        </p:nvSpPr>
        <p:spPr bwMode="auto">
          <a:xfrm>
            <a:off x="-1" y="-9963"/>
            <a:ext cx="2987675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1" lang="en-US" altLang="zh-TW" sz="2800" dirty="0" smtClean="0">
                <a:solidFill>
                  <a:prstClr val="black"/>
                </a:solidFill>
                <a:latin typeface="+mj-ea"/>
                <a:ea typeface="+mj-ea"/>
              </a:rPr>
              <a:t>1945</a:t>
            </a:r>
            <a:r>
              <a:rPr kumimoji="1"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年美軍轟炸屏東萬丹區，一</a:t>
            </a:r>
            <a:r>
              <a:rPr kumimoji="1" lang="zh-TW" altLang="en-US" sz="2800" dirty="0">
                <a:solidFill>
                  <a:prstClr val="black"/>
                </a:solidFill>
                <a:latin typeface="+mj-ea"/>
                <a:ea typeface="+mj-ea"/>
              </a:rPr>
              <a:t>枚</a:t>
            </a:r>
            <a:r>
              <a:rPr kumimoji="1"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炸彈</a:t>
            </a:r>
            <a:r>
              <a:rPr kumimoji="1" lang="zh-TW" altLang="en-US" sz="2800" dirty="0">
                <a:solidFill>
                  <a:prstClr val="black"/>
                </a:solidFill>
                <a:latin typeface="+mj-ea"/>
                <a:ea typeface="+mj-ea"/>
              </a:rPr>
              <a:t>落在萬惠宮的後方</a:t>
            </a:r>
            <a:r>
              <a:rPr kumimoji="1"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，</a:t>
            </a:r>
            <a:r>
              <a:rPr kumimoji="1" lang="zh-TW" altLang="en-US" sz="28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kumimoji="1"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該</a:t>
            </a:r>
            <a:r>
              <a:rPr kumimoji="1" lang="zh-TW" altLang="en-US" sz="2800" dirty="0">
                <a:solidFill>
                  <a:prstClr val="black"/>
                </a:solidFill>
                <a:latin typeface="+mj-ea"/>
                <a:ea typeface="+mj-ea"/>
              </a:rPr>
              <a:t>枚炸彈從高空直</a:t>
            </a:r>
            <a:r>
              <a:rPr kumimoji="1"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墜竟</a:t>
            </a:r>
            <a:r>
              <a:rPr kumimoji="1" lang="zh-TW" altLang="en-US" sz="2800" dirty="0">
                <a:solidFill>
                  <a:prstClr val="black"/>
                </a:solidFill>
                <a:latin typeface="+mj-ea"/>
                <a:ea typeface="+mj-ea"/>
              </a:rPr>
              <a:t>未</a:t>
            </a:r>
            <a:r>
              <a:rPr kumimoji="1"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引爆。</a:t>
            </a:r>
            <a:endParaRPr kumimoji="1" lang="en-US" altLang="zh-TW" sz="28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lvl="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1"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傳說萬惠宮媽祖用手擋阻炸彈。</a:t>
            </a:r>
            <a:endParaRPr kumimoji="1" lang="en-US" altLang="zh-TW" sz="28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lvl="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1"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以致掉落卻未引爆</a:t>
            </a:r>
            <a:r>
              <a:rPr kumimoji="1" lang="zh-TW" altLang="en-US" sz="2800" dirty="0" smtClean="0">
                <a:solidFill>
                  <a:prstClr val="black"/>
                </a:solidFill>
                <a:latin typeface="微軟正黑體"/>
                <a:ea typeface="微軟正黑體"/>
              </a:rPr>
              <a:t>。</a:t>
            </a:r>
            <a:r>
              <a:rPr kumimoji="1"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廟方將炸彈打造成「</a:t>
            </a:r>
            <a:r>
              <a:rPr kumimoji="1" lang="zh-TW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媽祖拿炸彈紀念碑</a:t>
            </a:r>
            <a:r>
              <a:rPr kumimoji="1"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」。</a:t>
            </a:r>
            <a:endParaRPr kumimoji="1" lang="en-US" altLang="zh-TW" sz="28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2000" dirty="0" smtClean="0">
              <a:solidFill>
                <a:prstClr val="black"/>
              </a:solidFill>
              <a:latin typeface="華康鐵線龍門W3(P)" pitchFamily="66" charset="-120"/>
              <a:ea typeface="華康鐵線龍門W3(P)" pitchFamily="66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328024" y="565262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彰化縣埤頭鄉合興宮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0397" y="5652620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我們與媽祖的距離</a:t>
            </a:r>
            <a:endParaRPr kumimoji="1" lang="zh-TW" altLang="en-US" sz="40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2000" y="62116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dirty="0">
                <a:latin typeface="+mn-ea"/>
                <a:hlinkClick r:id="rId5"/>
              </a:rPr>
              <a:t>白沙屯媽祖 </a:t>
            </a:r>
            <a:r>
              <a:rPr lang="en-US" altLang="zh-TW" sz="2800" dirty="0" smtClean="0">
                <a:latin typeface="+mn-ea"/>
                <a:hlinkClick r:id="rId5"/>
              </a:rPr>
              <a:t>《</a:t>
            </a:r>
            <a:r>
              <a:rPr lang="zh-TW" altLang="en-US" sz="2800" dirty="0">
                <a:latin typeface="+mn-ea"/>
                <a:hlinkClick r:id="rId5"/>
              </a:rPr>
              <a:t>台灣大代誌</a:t>
            </a:r>
            <a:r>
              <a:rPr lang="en-US" altLang="zh-TW" sz="2800" dirty="0">
                <a:latin typeface="+mn-ea"/>
                <a:hlinkClick r:id="rId5"/>
              </a:rPr>
              <a:t>》</a:t>
            </a:r>
            <a:endParaRPr lang="zh-TW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540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" y="833101"/>
            <a:ext cx="7620660" cy="50784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331640" y="63660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三月瘋媽祖</a:t>
            </a:r>
            <a:endParaRPr lang="zh-TW" altLang="en-US" sz="4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9070975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364088" y="195298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hlinkClick r:id="rId4"/>
              </a:rPr>
              <a:t>大甲</a:t>
            </a:r>
            <a:r>
              <a:rPr lang="zh-TW" altLang="en-US" sz="3200" b="1" dirty="0" smtClean="0">
                <a:hlinkClick r:id="rId4"/>
              </a:rPr>
              <a:t>媽接駕衝突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342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BB00F-14A9-499F-B89B-27510F26E954}" type="slidenum">
              <a:rPr lang="zh-TW" altLang="en-US" smtClean="0">
                <a:solidFill>
                  <a:prstClr val="black"/>
                </a:solidFill>
              </a:rPr>
              <a:pPr/>
              <a:t>38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39389"/>
            <a:ext cx="3429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739389"/>
            <a:ext cx="4572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422255" y="1181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rgbClr val="C00000"/>
                </a:solidFill>
              </a:rPr>
              <a:t>陣勢夠大</a:t>
            </a:r>
            <a:endParaRPr lang="zh-TW" altLang="en-US" sz="4400" b="1" dirty="0">
              <a:solidFill>
                <a:srgbClr val="C0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06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640762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宗族的形成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早期漢人移民臺灣，多數只做暫時居留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後來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逐漸定居下來，對於祖先之崇拜，往往是由在臺之宗族成員醵資派人攜往本籍祭祖。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經過長時間定居後，回本籍祭祀既不方便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且在臺之宗族成員也繁衍不少。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於是有能力或有功名者，遂倡導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建祠堂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設公業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漢人移民建立宗族組織，顯示他們已經決定把臺灣當做永久之故鄉。</a:t>
            </a:r>
          </a:p>
        </p:txBody>
      </p:sp>
    </p:spTree>
    <p:extLst>
      <p:ext uri="{BB962C8B-B14F-4D97-AF65-F5344CB8AC3E}">
        <p14:creationId xmlns:p14="http://schemas.microsoft.com/office/powerpoint/2010/main" val="39654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971600" y="332656"/>
            <a:ext cx="7125113" cy="996483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</a:rPr>
              <a:t>反映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社會功能的神明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776" y="1484784"/>
            <a:ext cx="9138224" cy="5373216"/>
          </a:xfrm>
        </p:spPr>
        <p:txBody>
          <a:bodyPr anchor="t"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觀音菩薩</a:t>
            </a:r>
            <a:r>
              <a:rPr lang="zh-TW" altLang="zh-TW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：</a:t>
            </a:r>
            <a:r>
              <a:rPr lang="zh-TW" altLang="en-US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觀音菩薩超越地位更高的佛祖。</a:t>
            </a:r>
            <a:endParaRPr lang="en-US" altLang="zh-TW" sz="3200" b="1" kern="100" dirty="0" smtClean="0">
              <a:solidFill>
                <a:srgbClr val="000000"/>
              </a:solidFill>
              <a:latin typeface="+mj-ea"/>
              <a:ea typeface="+mj-ea"/>
              <a:cs typeface="Times New Roman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天上聖母</a:t>
            </a:r>
            <a:r>
              <a:rPr lang="en-US" altLang="zh-TW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︰</a:t>
            </a:r>
            <a:r>
              <a:rPr lang="zh-TW" altLang="en-US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伴隨漢人渡臺，庇佑移民航海平安。</a:t>
            </a:r>
            <a:endParaRPr lang="en-US" altLang="zh-TW" sz="3200" b="1" kern="100" dirty="0" smtClean="0">
              <a:solidFill>
                <a:srgbClr val="000000"/>
              </a:solidFill>
              <a:latin typeface="+mj-ea"/>
              <a:ea typeface="+mj-ea"/>
              <a:cs typeface="Times New Roman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kern="1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關聖</a:t>
            </a:r>
            <a:r>
              <a:rPr lang="zh-TW" altLang="en-US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帝君</a:t>
            </a:r>
            <a:r>
              <a:rPr lang="en-US" altLang="zh-TW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︰</a:t>
            </a:r>
            <a:r>
              <a:rPr lang="zh-TW" altLang="en-US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講義氣、守信用的關公成為商務之神。</a:t>
            </a:r>
            <a:endParaRPr lang="en-US" altLang="zh-TW" sz="3200" b="1" kern="100" dirty="0" smtClean="0">
              <a:solidFill>
                <a:srgbClr val="000000"/>
              </a:solidFill>
              <a:latin typeface="+mj-ea"/>
              <a:ea typeface="+mj-ea"/>
              <a:cs typeface="Times New Roman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kern="1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婦幼守護神</a:t>
            </a:r>
            <a:r>
              <a:rPr lang="en-US" altLang="zh-TW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︰</a:t>
            </a:r>
            <a:r>
              <a:rPr lang="zh-TW" altLang="en-US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臨</a:t>
            </a:r>
            <a:r>
              <a:rPr lang="zh-TW" altLang="en-US" sz="3200" b="1" kern="1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水夫人</a:t>
            </a:r>
            <a:r>
              <a:rPr lang="zh-TW" altLang="en-US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，註生娘娘。</a:t>
            </a:r>
            <a:endParaRPr lang="en-US" altLang="zh-TW" sz="3200" b="1" kern="100" dirty="0" smtClean="0">
              <a:solidFill>
                <a:srgbClr val="000000"/>
              </a:solidFill>
              <a:latin typeface="+mj-ea"/>
              <a:ea typeface="+mj-ea"/>
              <a:cs typeface="Times New Roman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脫單之神</a:t>
            </a:r>
            <a:r>
              <a:rPr lang="en-US" altLang="zh-TW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︰</a:t>
            </a:r>
            <a:r>
              <a:rPr lang="zh-TW" altLang="en-US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月老。</a:t>
            </a:r>
            <a:endParaRPr lang="en-US" altLang="zh-TW" sz="3200" b="1" kern="100" dirty="0" smtClean="0">
              <a:solidFill>
                <a:srgbClr val="000000"/>
              </a:solidFill>
              <a:latin typeface="+mj-ea"/>
              <a:ea typeface="+mj-ea"/>
              <a:cs typeface="Times New Roman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自然界的信仰</a:t>
            </a:r>
            <a:r>
              <a:rPr lang="en-US" altLang="zh-TW" sz="3200" b="1" kern="100" dirty="0" smtClean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︰</a:t>
            </a:r>
            <a:r>
              <a:rPr lang="zh-TW" altLang="zh-TW" sz="3200" b="1" kern="100" dirty="0" smtClean="0">
                <a:solidFill>
                  <a:srgbClr val="000000"/>
                </a:solidFill>
                <a:latin typeface="+mj-ea"/>
                <a:ea typeface="+mj-ea"/>
              </a:rPr>
              <a:t>「</a:t>
            </a:r>
            <a:r>
              <a:rPr lang="zh-TW" altLang="zh-TW" sz="3200" b="1" kern="100" dirty="0">
                <a:solidFill>
                  <a:srgbClr val="000000"/>
                </a:solidFill>
                <a:latin typeface="+mj-ea"/>
                <a:ea typeface="+mj-ea"/>
              </a:rPr>
              <a:t>虎爺</a:t>
            </a:r>
            <a:r>
              <a:rPr lang="zh-TW" altLang="zh-TW" sz="3200" b="1" kern="100" dirty="0" smtClean="0">
                <a:solidFill>
                  <a:srgbClr val="000000"/>
                </a:solidFill>
                <a:latin typeface="+mj-ea"/>
                <a:ea typeface="+mj-ea"/>
              </a:rPr>
              <a:t>」、「</a:t>
            </a:r>
            <a:r>
              <a:rPr lang="zh-TW" altLang="zh-TW" sz="3200" b="1" kern="100" dirty="0">
                <a:solidFill>
                  <a:srgbClr val="000000"/>
                </a:solidFill>
                <a:latin typeface="+mj-ea"/>
                <a:ea typeface="+mj-ea"/>
              </a:rPr>
              <a:t>牛將軍」</a:t>
            </a:r>
            <a:r>
              <a:rPr lang="zh-TW" altLang="zh-TW" sz="3200" b="1" kern="100" dirty="0" smtClean="0">
                <a:solidFill>
                  <a:srgbClr val="000000"/>
                </a:solidFill>
                <a:latin typeface="+mj-ea"/>
                <a:ea typeface="+mj-ea"/>
              </a:rPr>
              <a:t>、「馬將軍</a:t>
            </a:r>
            <a:r>
              <a:rPr lang="zh-TW" altLang="zh-TW" sz="3200" b="1" kern="100" dirty="0">
                <a:solidFill>
                  <a:srgbClr val="000000"/>
                </a:solidFill>
                <a:latin typeface="+mj-ea"/>
                <a:ea typeface="+mj-ea"/>
              </a:rPr>
              <a:t>」、「石頭公」、</a:t>
            </a:r>
            <a:r>
              <a:rPr lang="zh-TW" altLang="zh-TW" sz="3200" b="1" kern="100" dirty="0" smtClean="0">
                <a:solidFill>
                  <a:srgbClr val="000000"/>
                </a:solidFill>
                <a:latin typeface="+mj-ea"/>
                <a:ea typeface="+mj-ea"/>
              </a:rPr>
              <a:t>「樹</a:t>
            </a:r>
            <a:r>
              <a:rPr lang="zh-TW" altLang="en-US" sz="3200" b="1" kern="100" dirty="0" smtClean="0">
                <a:solidFill>
                  <a:srgbClr val="000000"/>
                </a:solidFill>
                <a:latin typeface="+mj-ea"/>
                <a:ea typeface="+mj-ea"/>
              </a:rPr>
              <a:t>王</a:t>
            </a:r>
            <a:r>
              <a:rPr lang="zh-TW" altLang="zh-TW" sz="3200" b="1" kern="100" dirty="0" smtClean="0">
                <a:solidFill>
                  <a:srgbClr val="000000"/>
                </a:solidFill>
                <a:latin typeface="+mj-ea"/>
                <a:ea typeface="+mj-ea"/>
              </a:rPr>
              <a:t>公」。</a:t>
            </a:r>
            <a:endParaRPr lang="en-US" altLang="zh-TW" sz="3200" b="1" kern="100" dirty="0" smtClean="0">
              <a:latin typeface="+mj-ea"/>
              <a:ea typeface="+mj-ea"/>
            </a:endParaRPr>
          </a:p>
          <a:p>
            <a:pPr marL="457200" lvl="0" indent="-457200" fontAlgn="base">
              <a:spcBef>
                <a:spcPts val="575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altLang="zh-TW" sz="3200" b="1" u="sng" dirty="0">
                <a:solidFill>
                  <a:prstClr val="black"/>
                </a:solidFill>
                <a:latin typeface="微軟正黑體" panose="020B0604030504040204" pitchFamily="34" charset="-120"/>
                <a:hlinkClick r:id="rId2"/>
              </a:rPr>
              <a:t>《</a:t>
            </a:r>
            <a:r>
              <a:rPr lang="zh-TW" altLang="en-US" sz="3200" b="1" u="sng" dirty="0">
                <a:solidFill>
                  <a:prstClr val="black"/>
                </a:solidFill>
                <a:latin typeface="微軟正黑體" panose="020B0604030504040204" pitchFamily="34" charset="-120"/>
                <a:hlinkClick r:id="rId2"/>
              </a:rPr>
              <a:t>通靈少女</a:t>
            </a:r>
            <a:r>
              <a:rPr lang="en-US" altLang="zh-TW" sz="3200" b="1" u="sng" dirty="0" smtClean="0">
                <a:solidFill>
                  <a:prstClr val="black"/>
                </a:solidFill>
                <a:latin typeface="微軟正黑體" panose="020B0604030504040204" pitchFamily="34" charset="-120"/>
                <a:hlinkClick r:id="rId2"/>
              </a:rPr>
              <a:t>》</a:t>
            </a:r>
            <a:endParaRPr lang="en-US" altLang="zh-TW" sz="2600" b="1" kern="100" dirty="0">
              <a:solidFill>
                <a:srgbClr val="000000"/>
              </a:solidFill>
              <a:ea typeface="新細明體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BB00F-14A9-499F-B89B-27510F26E954}" type="slidenum">
              <a:rPr lang="zh-TW" altLang="en-US" smtClean="0">
                <a:solidFill>
                  <a:prstClr val="black"/>
                </a:solidFill>
              </a:rPr>
              <a:pPr/>
              <a:t>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43" y="188640"/>
            <a:ext cx="8640000" cy="64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259632" y="260648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C00000"/>
                </a:solidFill>
              </a:rPr>
              <a:t>台中西屯區張廖家廟</a:t>
            </a:r>
            <a:endParaRPr lang="zh-TW" alt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5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5050" y="3355095"/>
            <a:ext cx="2787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00"/>
                </a:solidFill>
              </a:rPr>
              <a:t>永靖 陳氏家</a:t>
            </a:r>
            <a:r>
              <a:rPr lang="zh-TW" altLang="en-US" sz="3200" b="1" dirty="0" smtClean="0">
                <a:solidFill>
                  <a:srgbClr val="000000"/>
                </a:solidFill>
              </a:rPr>
              <a:t>廟</a:t>
            </a:r>
            <a:endParaRPr lang="zh-TW" altLang="en-US" sz="3200" dirty="0">
              <a:solidFill>
                <a:srgbClr val="36382A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8"/>
          <a:stretch/>
        </p:blipFill>
        <p:spPr bwMode="auto">
          <a:xfrm>
            <a:off x="5250" y="3941207"/>
            <a:ext cx="4752000" cy="294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49659" y="3939870"/>
            <a:ext cx="366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C00000"/>
                </a:solidFill>
              </a:rPr>
              <a:t>台中 國光路 林氏宗祠</a:t>
            </a:r>
            <a:endParaRPr lang="zh-TW" altLang="en-US" sz="2800" b="1" dirty="0">
              <a:solidFill>
                <a:srgbClr val="C00000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67" y="0"/>
            <a:ext cx="412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443907" y="6353774"/>
            <a:ext cx="3180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新竹 新埔劉氏祖祠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44423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496300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唐山祖祭祀組織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資格：同姓之人為求聯誼團結，居住地附近的同姓，以入股方式志願加入，同姓間彼此不一定有清楚的系譜關係。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祭祀對象：以唐山原鄉較顯赫的同姓祖先為祭祀對象，凝聚同姓情誼。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組織運作：以入股之股本為基金，或放貸生息，或購地佃予他人收取地租，以作為每年祭祀之用。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組織具有法人性質，權利承繼僅限於最初加入者之後代，其他同姓無法加入。</a:t>
            </a:r>
          </a:p>
        </p:txBody>
      </p:sp>
    </p:spTree>
    <p:extLst>
      <p:ext uri="{BB962C8B-B14F-4D97-AF65-F5344CB8AC3E}">
        <p14:creationId xmlns:p14="http://schemas.microsoft.com/office/powerpoint/2010/main" val="167354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13787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開臺祖祭祀組織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9144000" cy="5068888"/>
          </a:xfrm>
        </p:spPr>
        <p:txBody>
          <a:bodyPr anchor="t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成員資格：以來台祖或其後代之裔孫組成的，成員之間有清楚的系譜關係。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祭祀對象：開台祖或其後代。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組織運作：由祖產中留部份作為祭祀公業。每年祭祀費用由此公業支出，甚至有些家族的子弟參加科考，祭祀公業也會撥出部分經費作為獎勵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唐山祖祭祀組織之成立，常早於開臺祖。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唐山祖祭祀組織具有經濟投資意義。</a:t>
            </a:r>
          </a:p>
        </p:txBody>
      </p:sp>
    </p:spTree>
    <p:extLst>
      <p:ext uri="{BB962C8B-B14F-4D97-AF65-F5344CB8AC3E}">
        <p14:creationId xmlns:p14="http://schemas.microsoft.com/office/powerpoint/2010/main" val="26847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911160"/>
              </p:ext>
            </p:extLst>
          </p:nvPr>
        </p:nvGraphicFramePr>
        <p:xfrm>
          <a:off x="35497" y="1196752"/>
          <a:ext cx="9108504" cy="418804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440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2100" b="1" kern="0" dirty="0">
                          <a:effectLst/>
                          <a:latin typeface="微軟正黑體"/>
                          <a:ea typeface="新細明體"/>
                          <a:cs typeface="Times New Roman"/>
                        </a:rPr>
                        <a:t> </a:t>
                      </a:r>
                      <a:endParaRPr lang="zh-TW" sz="1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6100" marR="56100" marT="0" marB="0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唐山祖</a:t>
                      </a:r>
                      <a:endParaRPr lang="zh-TW" sz="24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 smtClean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開</a:t>
                      </a:r>
                      <a:r>
                        <a:rPr lang="zh-TW" sz="24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台祖</a:t>
                      </a:r>
                      <a:endParaRPr lang="zh-TW" sz="24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222"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組成份子</a:t>
                      </a:r>
                      <a:endParaRPr lang="zh-TW" sz="24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ts val="22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一群</a:t>
                      </a:r>
                      <a:r>
                        <a:rPr lang="zh-TW" sz="2400" b="1" kern="0" dirty="0" smtClean="0">
                          <a:effectLst/>
                          <a:latin typeface="+mj-ea"/>
                          <a:ea typeface="+mj-ea"/>
                          <a:cs typeface="Times New Roman"/>
                        </a:rPr>
                        <a:t>住附近</a:t>
                      </a: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同姓之人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ts val="22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成員之間不一定有血緣關係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ts val="22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一群有血緣關係同姓之</a:t>
                      </a:r>
                      <a:r>
                        <a:rPr lang="zh-TW" sz="2400" b="1" kern="0" dirty="0" smtClean="0">
                          <a:effectLst/>
                          <a:latin typeface="+mj-ea"/>
                          <a:ea typeface="+mj-ea"/>
                          <a:cs typeface="Times New Roman"/>
                        </a:rPr>
                        <a:t>人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ts val="22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皆開臺祖之後代，彼此間有清楚的系譜關係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930"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祭祀對象</a:t>
                      </a:r>
                      <a:endParaRPr lang="zh-TW" sz="24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 smtClean="0">
                          <a:effectLst/>
                          <a:latin typeface="+mj-ea"/>
                          <a:ea typeface="+mj-ea"/>
                          <a:cs typeface="Times New Roman"/>
                        </a:rPr>
                        <a:t>大陸較</a:t>
                      </a: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顯赫的同姓祖先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 smtClean="0">
                          <a:effectLst/>
                          <a:latin typeface="+mj-ea"/>
                          <a:ea typeface="+mj-ea"/>
                          <a:cs typeface="Times New Roman"/>
                        </a:rPr>
                        <a:t>來</a:t>
                      </a: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臺第一代祖先或其後裔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426"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組成方式</a:t>
                      </a:r>
                      <a:endParaRPr lang="zh-TW" sz="24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志願入股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撥出部分祖產為祭祀費用</a:t>
                      </a:r>
                      <a:r>
                        <a:rPr lang="en-US" sz="2400" b="1" kern="0" dirty="0">
                          <a:effectLst/>
                          <a:latin typeface="+mj-ea"/>
                          <a:ea typeface="+mj-ea"/>
                          <a:cs typeface="Times New Roman"/>
                          <a:sym typeface="Wingdings"/>
                        </a:rPr>
                        <a:t></a:t>
                      </a: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祭祀公業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社會性質</a:t>
                      </a:r>
                      <a:endParaRPr lang="zh-TW" sz="24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移墾社會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endParaRPr lang="en-US" altLang="zh-TW" sz="2400" b="1" kern="0" dirty="0" smtClean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 smtClean="0">
                          <a:effectLst/>
                          <a:latin typeface="+mj-ea"/>
                          <a:ea typeface="+mj-ea"/>
                          <a:cs typeface="Times New Roman"/>
                        </a:rPr>
                        <a:t>定居</a:t>
                      </a: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社會</a:t>
                      </a:r>
                      <a:r>
                        <a:rPr lang="en-US" sz="2400" b="1" kern="0" dirty="0">
                          <a:effectLst/>
                          <a:latin typeface="+mj-ea"/>
                          <a:ea typeface="+mj-ea"/>
                          <a:cs typeface="Times New Roman"/>
                          <a:sym typeface="Wingdings"/>
                        </a:rPr>
                        <a:t></a:t>
                      </a: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顯示移民已逐漸「土著化」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56100" marR="56100" marT="0" marB="0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222"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組成目的</a:t>
                      </a:r>
                      <a:endParaRPr lang="zh-TW" sz="24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ts val="22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凝聚情誼，以求互助團結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  <a:p>
                      <a:pPr marL="342900" lvl="0" indent="-342900">
                        <a:lnSpc>
                          <a:spcPts val="22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有共同投資開墾內涵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56100" marR="5610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endParaRPr lang="en-US" altLang="zh-TW" sz="2400" b="1" kern="0" dirty="0" smtClean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  <a:p>
                      <a:pPr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0" dirty="0" smtClean="0">
                          <a:effectLst/>
                          <a:latin typeface="+mj-ea"/>
                          <a:ea typeface="+mj-ea"/>
                          <a:cs typeface="Times New Roman"/>
                        </a:rPr>
                        <a:t>凝聚</a:t>
                      </a:r>
                      <a:r>
                        <a:rPr lang="zh-TW" sz="2400" b="1" kern="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同姓情誼，互助團結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56100" marR="56100" marT="0" marB="0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56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44" y="785691"/>
            <a:ext cx="762000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3785" y="39358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祖譜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95328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640762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文教發展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idx="1"/>
          </p:nvPr>
        </p:nvSpPr>
        <p:spPr>
          <a:xfrm>
            <a:off x="0" y="1484313"/>
            <a:ext cx="9144000" cy="5221287"/>
          </a:xfrm>
        </p:spPr>
        <p:txBody>
          <a:bodyPr anchor="t">
            <a:noAutofit/>
          </a:bodyPr>
          <a:lstStyle/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清代的儒學，按照地方治理機構層級設立，分為</a:t>
            </a:r>
            <a:r>
              <a:rPr lang="zh-TW" altLang="zh-TW" sz="32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府學</a:t>
            </a:r>
            <a:r>
              <a:rPr lang="zh-TW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sz="32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縣學</a:t>
            </a:r>
            <a:r>
              <a:rPr lang="zh-TW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相當中等教育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地方儒學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學生須先行取得太學資格（童試），臺灣</a:t>
            </a:r>
            <a:r>
              <a:rPr lang="zh-TW" altLang="en-US" sz="32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府儒學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為全臺最高學府。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由官方配置教師，教導儒家經典，定期考核，成績優秀者參加省級的</a:t>
            </a:r>
            <a:r>
              <a:rPr lang="zh-TW" altLang="zh-TW" sz="32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鄉試</a:t>
            </a:r>
            <a:r>
              <a:rPr lang="zh-TW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，考選舉人。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社學</a:t>
            </a:r>
            <a:r>
              <a:rPr lang="zh-TW" altLang="zh-TW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zh-TW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於縣下所管的里、坊</a:t>
            </a:r>
            <a:r>
              <a:rPr lang="zh-TW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，康熙年間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社學三十六所，。</a:t>
            </a:r>
          </a:p>
        </p:txBody>
      </p:sp>
    </p:spTree>
    <p:extLst>
      <p:ext uri="{BB962C8B-B14F-4D97-AF65-F5344CB8AC3E}">
        <p14:creationId xmlns:p14="http://schemas.microsoft.com/office/powerpoint/2010/main" val="15007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964612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書院、義學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47800"/>
            <a:ext cx="8964612" cy="5221288"/>
          </a:xfrm>
        </p:spPr>
        <p:txBody>
          <a:bodyPr anchor="t">
            <a:noAutofit/>
          </a:bodyPr>
          <a:lstStyle/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書院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有</a:t>
            </a: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官方辦理、私人辦理、官民合辦。</a:t>
            </a:r>
            <a:endParaRPr lang="en-US" altLang="zh-TW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受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政府監督輔導，沒有學位與資格，不具有科舉的條件。</a:t>
            </a:r>
            <a:endParaRPr lang="en-US" altLang="zh-TW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zh-TW" sz="3200" b="1" u="sng" dirty="0" smtClean="0">
                <a:solidFill>
                  <a:srgbClr val="FF0000"/>
                </a:solidFill>
                <a:latin typeface="+mj-ea"/>
                <a:ea typeface="+mj-ea"/>
              </a:rPr>
              <a:t>書院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為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清代臺灣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地方文教中心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，主要在</a:t>
            </a: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教化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、</a:t>
            </a: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改良社會風氣。</a:t>
            </a:r>
            <a:endParaRPr lang="en-US" altLang="zh-TW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義學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是</a:t>
            </a: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由民間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籌</a:t>
            </a: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資捐辦，或是由官方設置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如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士林「文昌祠」、板橋「大觀義學」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社學有「漢人社學」與「土番社學」之分。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朱一貴事件後，社學制度逐漸廢弛，義學興盛，社學變為義學。</a:t>
            </a:r>
          </a:p>
          <a:p>
            <a:pPr marL="0" indent="0">
              <a:lnSpc>
                <a:spcPct val="90000"/>
              </a:lnSpc>
              <a:buClr>
                <a:srgbClr val="FF0000"/>
              </a:buClr>
              <a:buNone/>
            </a:pP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02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721909"/>
            <a:ext cx="47625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584136" y="1818517"/>
            <a:ext cx="4525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板橋林本源家族為了促進漳泉和諧而成立</a:t>
            </a:r>
            <a:r>
              <a:rPr lang="zh-TW" altLang="en-US" sz="3200" b="1" dirty="0" smtClean="0"/>
              <a:t>的大觀義學。</a:t>
            </a:r>
            <a:endParaRPr lang="zh-TW" altLang="en-US" sz="3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64" y="409909"/>
            <a:ext cx="4416000" cy="33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" y="4029437"/>
            <a:ext cx="4350022" cy="28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91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" y="476672"/>
            <a:ext cx="4572000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94880" y="116632"/>
            <a:ext cx="45491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latin typeface="+mj-ea"/>
                <a:ea typeface="+mj-ea"/>
                <a:cs typeface="Times New Roman"/>
              </a:rPr>
              <a:t>康熙</a:t>
            </a:r>
            <a:r>
              <a:rPr lang="en-US" altLang="zh-TW" sz="3200" b="1" dirty="0">
                <a:latin typeface="+mj-ea"/>
                <a:ea typeface="+mj-ea"/>
                <a:cs typeface="Times New Roman"/>
              </a:rPr>
              <a:t>22</a:t>
            </a:r>
            <a:r>
              <a:rPr lang="zh-TW" altLang="en-US" sz="3200" b="1" dirty="0">
                <a:latin typeface="+mj-ea"/>
                <a:ea typeface="+mj-ea"/>
                <a:cs typeface="Times New Roman"/>
              </a:rPr>
              <a:t>年（</a:t>
            </a:r>
            <a:r>
              <a:rPr lang="en-US" altLang="zh-TW" sz="3200" b="1" dirty="0">
                <a:latin typeface="+mj-ea"/>
                <a:ea typeface="+mj-ea"/>
                <a:cs typeface="Times New Roman"/>
              </a:rPr>
              <a:t>1683</a:t>
            </a:r>
            <a:r>
              <a:rPr lang="zh-TW" altLang="en-US" sz="3200" b="1" dirty="0">
                <a:latin typeface="+mj-ea"/>
                <a:ea typeface="+mj-ea"/>
                <a:cs typeface="Times New Roman"/>
              </a:rPr>
              <a:t>）靖海侯施</a:t>
            </a:r>
            <a:r>
              <a:rPr lang="zh-TW" altLang="en-US" sz="3200" b="1" dirty="0" smtClean="0">
                <a:latin typeface="+mj-ea"/>
                <a:ea typeface="+mj-ea"/>
                <a:cs typeface="Times New Roman"/>
              </a:rPr>
              <a:t>琅創</a:t>
            </a:r>
            <a:r>
              <a:rPr lang="en-US" altLang="zh-TW" sz="3200" b="1" dirty="0">
                <a:latin typeface="+mj-ea"/>
                <a:ea typeface="+mj-ea"/>
                <a:cs typeface="Times New Roman"/>
              </a:rPr>
              <a:t>『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  <a:cs typeface="Times New Roman"/>
              </a:rPr>
              <a:t>西定坊書院</a:t>
            </a:r>
            <a:r>
              <a:rPr lang="en-US" altLang="zh-TW" sz="3200" b="1" dirty="0" smtClean="0">
                <a:latin typeface="+mj-ea"/>
                <a:ea typeface="+mj-ea"/>
                <a:cs typeface="Times New Roman"/>
              </a:rPr>
              <a:t>』</a:t>
            </a:r>
            <a:r>
              <a:rPr lang="zh-TW" altLang="en-US" sz="3200" b="1" dirty="0" smtClean="0">
                <a:latin typeface="+mj-ea"/>
                <a:ea typeface="+mj-ea"/>
                <a:cs typeface="Times New Roman"/>
              </a:rPr>
              <a:t>為</a:t>
            </a:r>
            <a:r>
              <a:rPr lang="zh-TW" altLang="en-US" sz="3200" b="1" dirty="0">
                <a:latin typeface="+mj-ea"/>
                <a:ea typeface="+mj-ea"/>
                <a:cs typeface="Times New Roman"/>
              </a:rPr>
              <a:t>臺</a:t>
            </a:r>
            <a:r>
              <a:rPr lang="zh-TW" altLang="zh-TW" sz="3200" b="1" dirty="0" smtClean="0">
                <a:latin typeface="+mj-ea"/>
                <a:ea typeface="+mj-ea"/>
                <a:cs typeface="Times New Roman"/>
              </a:rPr>
              <a:t>灣第一</a:t>
            </a:r>
            <a:r>
              <a:rPr lang="zh-TW" altLang="zh-TW" sz="3200" b="1" dirty="0">
                <a:latin typeface="+mj-ea"/>
                <a:ea typeface="+mj-ea"/>
                <a:cs typeface="Times New Roman"/>
              </a:rPr>
              <a:t>所</a:t>
            </a:r>
            <a:r>
              <a:rPr lang="zh-TW" altLang="zh-TW" sz="3200" b="1" dirty="0" smtClean="0">
                <a:latin typeface="+mj-ea"/>
                <a:ea typeface="+mj-ea"/>
                <a:cs typeface="Times New Roman"/>
              </a:rPr>
              <a:t>書院</a:t>
            </a:r>
            <a:r>
              <a:rPr lang="zh-TW" altLang="en-US" sz="3200" b="1" dirty="0" smtClean="0">
                <a:latin typeface="+mj-ea"/>
                <a:ea typeface="+mj-ea"/>
                <a:cs typeface="Times New Roman"/>
              </a:rPr>
              <a:t>。</a:t>
            </a:r>
            <a:endParaRPr lang="en-US" altLang="zh-TW" sz="3200" b="1" dirty="0" smtClean="0">
              <a:latin typeface="+mj-ea"/>
              <a:ea typeface="+mj-ea"/>
              <a:cs typeface="Times New Roman"/>
            </a:endParaRP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latin typeface="+mj-ea"/>
                <a:ea typeface="+mj-ea"/>
              </a:rPr>
              <a:t>康熙</a:t>
            </a:r>
            <a:r>
              <a:rPr lang="en-US" altLang="zh-TW" sz="3200" b="1" dirty="0" smtClean="0">
                <a:latin typeface="+mj-ea"/>
                <a:ea typeface="+mj-ea"/>
              </a:rPr>
              <a:t>43</a:t>
            </a:r>
            <a:r>
              <a:rPr lang="zh-TW" altLang="zh-TW" sz="3200" b="1" dirty="0" smtClean="0">
                <a:latin typeface="+mj-ea"/>
                <a:ea typeface="+mj-ea"/>
              </a:rPr>
              <a:t>年，</a:t>
            </a:r>
            <a:r>
              <a:rPr lang="zh-TW" altLang="en-US" sz="3200" b="1" dirty="0" smtClean="0">
                <a:latin typeface="+mj-ea"/>
                <a:ea typeface="+mj-ea"/>
              </a:rPr>
              <a:t>臺</a:t>
            </a:r>
            <a:r>
              <a:rPr lang="zh-TW" altLang="zh-TW" sz="3200" b="1" dirty="0" smtClean="0">
                <a:latin typeface="+mj-ea"/>
                <a:ea typeface="+mj-ea"/>
              </a:rPr>
              <a:t>灣</a:t>
            </a:r>
            <a:r>
              <a:rPr lang="zh-TW" altLang="zh-TW" sz="3200" b="1" dirty="0">
                <a:latin typeface="+mj-ea"/>
                <a:ea typeface="+mj-ea"/>
              </a:rPr>
              <a:t>的第一座典型書院－「</a:t>
            </a:r>
            <a:r>
              <a:rPr lang="zh-TW" altLang="zh-TW" sz="3200" b="1" dirty="0">
                <a:solidFill>
                  <a:srgbClr val="FF0000"/>
                </a:solidFill>
                <a:latin typeface="+mj-ea"/>
                <a:ea typeface="+mj-ea"/>
              </a:rPr>
              <a:t>崇文書院</a:t>
            </a:r>
            <a:r>
              <a:rPr lang="zh-TW" altLang="zh-TW" sz="3200" b="1" dirty="0">
                <a:latin typeface="+mj-ea"/>
                <a:ea typeface="+mj-ea"/>
              </a:rPr>
              <a:t>」成立</a:t>
            </a:r>
            <a:r>
              <a:rPr lang="zh-TW" altLang="zh-TW" sz="3200" b="1" dirty="0" smtClean="0">
                <a:latin typeface="+mj-ea"/>
                <a:ea typeface="+mj-ea"/>
              </a:rPr>
              <a:t>，</a:t>
            </a:r>
            <a:r>
              <a:rPr lang="zh-TW" altLang="en-US" sz="3200" b="1" dirty="0">
                <a:latin typeface="+mj-ea"/>
                <a:ea typeface="+mj-ea"/>
              </a:rPr>
              <a:t>第二座為</a:t>
            </a:r>
            <a:r>
              <a:rPr lang="en-US" altLang="zh-TW" sz="3200" b="1" dirty="0">
                <a:latin typeface="+mj-ea"/>
                <a:ea typeface="+mj-ea"/>
              </a:rPr>
              <a:t>『</a:t>
            </a:r>
            <a:r>
              <a:rPr lang="zh-TW" altLang="en-US" sz="3200" b="1" dirty="0">
                <a:latin typeface="+mj-ea"/>
                <a:ea typeface="+mj-ea"/>
              </a:rPr>
              <a:t>海東書院</a:t>
            </a:r>
            <a:r>
              <a:rPr lang="en-US" altLang="zh-TW" sz="3200" b="1" dirty="0" smtClean="0">
                <a:latin typeface="+mj-ea"/>
                <a:ea typeface="+mj-ea"/>
              </a:rPr>
              <a:t>』</a:t>
            </a:r>
            <a:r>
              <a:rPr lang="zh-TW" altLang="en-US" sz="3200" b="1" dirty="0">
                <a:latin typeface="+mj-ea"/>
                <a:ea typeface="+mj-ea"/>
              </a:rPr>
              <a:t>，</a:t>
            </a:r>
            <a:r>
              <a:rPr lang="zh-TW" altLang="zh-TW" sz="3200" b="1" dirty="0" smtClean="0">
                <a:latin typeface="+mj-ea"/>
                <a:ea typeface="+mj-ea"/>
              </a:rPr>
              <a:t>由</a:t>
            </a:r>
            <a:r>
              <a:rPr lang="zh-TW" altLang="zh-TW" sz="3200" b="1" dirty="0">
                <a:latin typeface="+mj-ea"/>
                <a:ea typeface="+mj-ea"/>
              </a:rPr>
              <a:t>安東坊義學</a:t>
            </a:r>
            <a:r>
              <a:rPr lang="zh-TW" altLang="zh-TW" sz="3200" b="1" dirty="0" smtClean="0">
                <a:latin typeface="+mj-ea"/>
                <a:ea typeface="+mj-ea"/>
              </a:rPr>
              <a:t>改建。</a:t>
            </a:r>
            <a:endParaRPr lang="zh-TW" altLang="zh-TW" sz="3200" b="1" dirty="0"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14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30" y="774000"/>
            <a:ext cx="9183390" cy="60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825715" y="20692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FF0000"/>
                </a:solidFill>
              </a:rPr>
              <a:t>神明廳觀音彩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09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845864"/>
              </p:ext>
            </p:extLst>
          </p:nvPr>
        </p:nvGraphicFramePr>
        <p:xfrm>
          <a:off x="0" y="1351856"/>
          <a:ext cx="9180512" cy="5506144"/>
        </p:xfrm>
        <a:graphic>
          <a:graphicData uri="http://schemas.openxmlformats.org/drawingml/2006/table">
            <a:tbl>
              <a:tblPr firstRow="1" firstCol="1" bandRow="1"/>
              <a:tblGrid>
                <a:gridCol w="312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6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7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497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中社</a:t>
                      </a:r>
                      <a:r>
                        <a:rPr lang="zh-TW" sz="2000" b="1" kern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書院</a:t>
                      </a:r>
                      <a:r>
                        <a:rPr lang="en-US" sz="2000" b="1" kern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奎樓書院</a:t>
                      </a: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台灣府治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 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台南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雍正</a:t>
                      </a: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4</a:t>
                      </a: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年</a:t>
                      </a: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(1726)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存</a:t>
                      </a:r>
                      <a:endParaRPr lang="zh-TW" sz="2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明志書院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淡水廳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台北泰山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乾隆</a:t>
                      </a: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28</a:t>
                      </a: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年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(1763)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effectLst/>
                          <a:latin typeface="微軟正黑體"/>
                          <a:ea typeface="新細明體"/>
                          <a:cs typeface="Times New Roman"/>
                        </a:rPr>
                        <a:t> </a:t>
                      </a:r>
                      <a:r>
                        <a:rPr lang="en-US" sz="1500" b="1" kern="0" dirty="0" smtClean="0">
                          <a:effectLst/>
                          <a:latin typeface="微軟正黑體"/>
                          <a:ea typeface="新細明體"/>
                          <a:cs typeface="Times New Roman"/>
                        </a:rPr>
                        <a:t>      </a:t>
                      </a:r>
                      <a:r>
                        <a:rPr lang="zh-TW" altLang="en-US" sz="2000" b="1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存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文石書院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澎湖廳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澎湖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乾隆</a:t>
                      </a: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31</a:t>
                      </a: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年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(1766)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0" dirty="0">
                          <a:effectLst/>
                          <a:latin typeface="微軟正黑體"/>
                          <a:ea typeface="新細明體"/>
                          <a:cs typeface="Times New Roman"/>
                        </a:rPr>
                        <a:t> </a:t>
                      </a:r>
                      <a:r>
                        <a:rPr kumimoji="0" lang="zh-TW" alt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Times New Roman"/>
                        </a:rPr>
                        <a:t>存</a:t>
                      </a:r>
                      <a:endParaRPr kumimoji="0" lang="zh-TW" altLang="en-US" sz="20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鳳儀書院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鳳山縣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鳳山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嘉慶</a:t>
                      </a: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19</a:t>
                      </a: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年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(1814)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0" dirty="0">
                          <a:effectLst/>
                          <a:latin typeface="微軟正黑體"/>
                          <a:ea typeface="新細明體"/>
                          <a:cs typeface="Times New Roman"/>
                        </a:rPr>
                        <a:t> </a:t>
                      </a:r>
                      <a:r>
                        <a:rPr kumimoji="0" lang="zh-TW" alt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Times New Roman"/>
                        </a:rPr>
                        <a:t>存</a:t>
                      </a:r>
                      <a:endParaRPr kumimoji="0" lang="zh-TW" altLang="en-US" sz="20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振文書院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彰化縣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西螺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嘉慶</a:t>
                      </a: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19</a:t>
                      </a: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年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(1814)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0" dirty="0">
                          <a:effectLst/>
                          <a:latin typeface="微軟正黑體"/>
                          <a:ea typeface="新細明體"/>
                          <a:cs typeface="Times New Roman"/>
                        </a:rPr>
                        <a:t> </a:t>
                      </a:r>
                      <a:r>
                        <a:rPr kumimoji="0" lang="zh-TW" alt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Times New Roman"/>
                        </a:rPr>
                        <a:t>存</a:t>
                      </a:r>
                      <a:endParaRPr kumimoji="0" lang="zh-TW" altLang="en-US" sz="20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興賢書院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彰化縣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員林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道光４年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(1824)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0" dirty="0">
                          <a:effectLst/>
                          <a:latin typeface="微軟正黑體"/>
                          <a:ea typeface="新細明體"/>
                          <a:cs typeface="Times New Roman"/>
                        </a:rPr>
                        <a:t> </a:t>
                      </a:r>
                      <a:r>
                        <a:rPr kumimoji="0" lang="zh-TW" alt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Times New Roman"/>
                        </a:rPr>
                        <a:t>存</a:t>
                      </a:r>
                      <a:endParaRPr kumimoji="0" lang="zh-TW" altLang="en-US" sz="20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文開書院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彰化縣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鹿港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道光４年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(1824)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0" dirty="0">
                          <a:effectLst/>
                          <a:latin typeface="微軟正黑體"/>
                          <a:ea typeface="新細明體"/>
                          <a:cs typeface="Times New Roman"/>
                        </a:rPr>
                        <a:t> </a:t>
                      </a:r>
                      <a:r>
                        <a:rPr kumimoji="0" lang="zh-TW" alt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Times New Roman"/>
                        </a:rPr>
                        <a:t>存</a:t>
                      </a:r>
                      <a:endParaRPr kumimoji="0" lang="zh-TW" altLang="en-US" sz="20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934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藍田書院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彰化縣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南投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道光</a:t>
                      </a: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11</a:t>
                      </a: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年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(1831)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0" dirty="0">
                          <a:effectLst/>
                          <a:latin typeface="微軟正黑體"/>
                          <a:ea typeface="新細明體"/>
                          <a:cs typeface="Times New Roman"/>
                        </a:rPr>
                        <a:t> </a:t>
                      </a:r>
                      <a:r>
                        <a:rPr kumimoji="0" lang="zh-TW" alt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Times New Roman"/>
                        </a:rPr>
                        <a:t>存</a:t>
                      </a:r>
                      <a:endParaRPr kumimoji="0" lang="zh-TW" altLang="en-US" sz="20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登瀛書院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彰化縣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草屯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道光</a:t>
                      </a: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27</a:t>
                      </a:r>
                      <a:r>
                        <a:rPr lang="zh-TW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年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(1851)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effectLst/>
                          <a:latin typeface="微軟正黑體"/>
                          <a:ea typeface="新細明體"/>
                          <a:cs typeface="Times New Roman"/>
                        </a:rPr>
                        <a:t> </a:t>
                      </a:r>
                      <a:r>
                        <a:rPr lang="en-US" sz="1500" b="1" kern="0" dirty="0" smtClean="0">
                          <a:effectLst/>
                          <a:latin typeface="微軟正黑體"/>
                          <a:ea typeface="新細明體"/>
                          <a:cs typeface="Times New Roman"/>
                        </a:rPr>
                        <a:t>      </a:t>
                      </a:r>
                      <a:r>
                        <a:rPr lang="zh-TW" altLang="en-US" sz="2000" b="1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存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0661" marR="5066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771800" y="260648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prstClr val="black"/>
                </a:solidFill>
              </a:rPr>
              <a:t>臺灣書院表</a:t>
            </a:r>
          </a:p>
        </p:txBody>
      </p:sp>
    </p:spTree>
    <p:extLst>
      <p:ext uri="{BB962C8B-B14F-4D97-AF65-F5344CB8AC3E}">
        <p14:creationId xmlns:p14="http://schemas.microsoft.com/office/powerpoint/2010/main" val="212805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264618"/>
              </p:ext>
            </p:extLst>
          </p:nvPr>
        </p:nvGraphicFramePr>
        <p:xfrm>
          <a:off x="0" y="1372344"/>
          <a:ext cx="9144000" cy="3352800"/>
        </p:xfrm>
        <a:graphic>
          <a:graphicData uri="http://schemas.openxmlformats.org/drawingml/2006/table">
            <a:tbl>
              <a:tblPr firstRow="1" firstCol="1" bandRow="1"/>
              <a:tblGrid>
                <a:gridCol w="2165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8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書院名稱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設置地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地名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年代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現況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道東書院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彰化縣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和美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咸豐</a:t>
                      </a:r>
                      <a:r>
                        <a:rPr lang="en-US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7</a:t>
                      </a: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年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（</a:t>
                      </a:r>
                      <a:r>
                        <a:rPr lang="en-US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1851</a:t>
                      </a: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）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存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明新書院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臺灣府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集集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光緒</a:t>
                      </a:r>
                      <a:r>
                        <a:rPr lang="en-US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8</a:t>
                      </a: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年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（</a:t>
                      </a:r>
                      <a:r>
                        <a:rPr lang="en-US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1882</a:t>
                      </a: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）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存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蓬壺書院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臺灣府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臺南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光緒</a:t>
                      </a:r>
                      <a:r>
                        <a:rPr lang="en-US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12</a:t>
                      </a: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年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（</a:t>
                      </a:r>
                      <a:r>
                        <a:rPr lang="en-US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1886</a:t>
                      </a: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）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存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英才書院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苗栗縣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苗栗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光緒</a:t>
                      </a:r>
                      <a:r>
                        <a:rPr lang="en-US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15</a:t>
                      </a: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年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（</a:t>
                      </a:r>
                      <a:r>
                        <a:rPr lang="en-US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1889</a:t>
                      </a: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）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存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磺溪書院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彰化縣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大肚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光緒</a:t>
                      </a:r>
                      <a:r>
                        <a:rPr lang="en-US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16</a:t>
                      </a: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年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（</a:t>
                      </a:r>
                      <a:r>
                        <a:rPr lang="en-US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1890</a:t>
                      </a: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）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effectLst/>
                          <a:latin typeface="Calibri"/>
                          <a:ea typeface="微軟正黑體"/>
                          <a:cs typeface="Times New Roman"/>
                        </a:rPr>
                        <a:t>存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843808" y="476672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prstClr val="black"/>
                </a:solidFill>
              </a:rPr>
              <a:t>臺灣書院表</a:t>
            </a:r>
          </a:p>
        </p:txBody>
      </p:sp>
    </p:spTree>
    <p:extLst>
      <p:ext uri="{BB962C8B-B14F-4D97-AF65-F5344CB8AC3E}">
        <p14:creationId xmlns:p14="http://schemas.microsoft.com/office/powerpoint/2010/main" val="33560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6896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168964" name="Picture 7" descr="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86725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31873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創建於咸豐</a:t>
            </a:r>
            <a:r>
              <a:rPr lang="en-US" altLang="zh-TW" sz="3200" b="1" dirty="0">
                <a:solidFill>
                  <a:srgbClr val="FF0000"/>
                </a:solidFill>
                <a:latin typeface="微軟正黑體"/>
              </a:rPr>
              <a:t>7</a:t>
            </a:r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年</a:t>
            </a:r>
            <a:r>
              <a:rPr lang="zh-TW" altLang="en-US" sz="3200" b="1" u="sng" dirty="0">
                <a:solidFill>
                  <a:srgbClr val="FF0000"/>
                </a:solidFill>
                <a:latin typeface="微軟正黑體"/>
              </a:rPr>
              <a:t>彰化和美道東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微軟正黑體"/>
              </a:rPr>
              <a:t>書院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</a:rPr>
              <a:t>，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留存</a:t>
            </a:r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較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</a:rPr>
              <a:t>具台灣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書院</a:t>
            </a:r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原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貌。</a:t>
            </a:r>
            <a:endParaRPr lang="en-US" altLang="zh-TW" sz="3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道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東書院，意指「王道東來」，地方雅稱「文祠」。</a:t>
            </a:r>
            <a:endParaRPr lang="zh-TW" altLang="en-US" sz="3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01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"/>
          <a:stretch/>
        </p:blipFill>
        <p:spPr bwMode="auto">
          <a:xfrm>
            <a:off x="-31785" y="3627232"/>
            <a:ext cx="4572000" cy="323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4"/>
          <a:stretch/>
        </p:blipFill>
        <p:spPr bwMode="auto">
          <a:xfrm>
            <a:off x="-31785" y="44624"/>
            <a:ext cx="6667500" cy="359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517135" y="14799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大肚磺溪書院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95536" y="39330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鹿港文開書院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7"/>
          <a:stretch/>
        </p:blipFill>
        <p:spPr bwMode="auto">
          <a:xfrm>
            <a:off x="4536000" y="3627232"/>
            <a:ext cx="4608000" cy="323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840000" y="32849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西螺振文書院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5"/>
          <a:stretch/>
        </p:blipFill>
        <p:spPr bwMode="auto">
          <a:xfrm>
            <a:off x="0" y="0"/>
            <a:ext cx="4571724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8550"/>
            <a:ext cx="428625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4" t="238" r="3994" b="9391"/>
          <a:stretch/>
        </p:blipFill>
        <p:spPr bwMode="auto">
          <a:xfrm>
            <a:off x="4381500" y="0"/>
            <a:ext cx="4762500" cy="322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82781" y="32735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鳳山鳳儀書院</a:t>
            </a:r>
            <a:endParaRPr lang="zh-TW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4870113" y="32921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泰山明志書院</a:t>
            </a:r>
            <a:endParaRPr lang="zh-TW" altLang="en-US" b="1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3623253"/>
            <a:ext cx="4851864" cy="32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568454" y="36614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員林興賢書院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82514" y="36614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集集明新書院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964613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清代臺灣的家族：新竹鄭家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>
          <a:xfrm>
            <a:off x="0" y="1628775"/>
            <a:ext cx="9144000" cy="5040313"/>
          </a:xfrm>
        </p:spPr>
        <p:txBody>
          <a:bodyPr anchor="t">
            <a:noAutofit/>
          </a:bodyPr>
          <a:lstStyle/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祖籍漳州，乾隆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年（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1775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）鄭國周攜弟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國唐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國慶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來臺，定居竹塹後龍。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國唐子鄭崇和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捐官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為監生，後遷至竹塹，積財墾地成為富有之家。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崇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和次子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用錫，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歲中秀才，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歲中舉人，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歲中進士。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鄭用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錫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第一位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本籍進士，有「開臺進士」、「開臺黃甲」之譽 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89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標題 1"/>
          <p:cNvSpPr>
            <a:spLocks noGrp="1"/>
          </p:cNvSpPr>
          <p:nvPr>
            <p:ph type="title"/>
          </p:nvPr>
        </p:nvSpPr>
        <p:spPr>
          <a:xfrm>
            <a:off x="899592" y="260648"/>
            <a:ext cx="7125113" cy="924475"/>
          </a:xfrm>
        </p:spPr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鄭用錫（</a:t>
            </a:r>
            <a:r>
              <a:rPr lang="en-US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1788~1858</a:t>
            </a: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175107" name="內容版面配置區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221288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道光六年鄭用錫與同知李慎彝等稟請改建廳城，將原屬土牆的竹塹城改成砌石城樓。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道光十四年（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1834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）入京供職。翌年授禮部鑄印局員外郎兼儀制司。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道光十七年（</a:t>
            </a:r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1837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）返鄉定居，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晚年興築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北郭園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自娛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咸豐三年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1853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，為調解淡北（新竹以北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）漳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、泉、粵族之間的械鬥事件，親撰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〈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勸和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論</a:t>
            </a:r>
            <a:r>
              <a:rPr lang="en-US" altLang="zh-TW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〉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並親赴各莊曉以大義、排解糾紛，勸止械鬥熾風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82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開臺進士鄭用錫故居</a:t>
            </a:r>
          </a:p>
        </p:txBody>
      </p:sp>
      <p:sp>
        <p:nvSpPr>
          <p:cNvPr id="176131" name="AutoShape 8" descr="data:image/jpeg;base64,/9j/4AAQSkZJRgABAQAAAQABAAD/2wCEAAkGBhISERUUEhQWFRUVGR0aGRgYGBsYGhoZFxwYGhkYGBwXGyYeGBojGhkcHy8gJCcpLC0tGB8xNTAqNScrLCkBCQoKDgwOGg8PGiokHyQsKSwpLC8sLCwsLCwsLCwsLCksLCwsLCwsLCwsLCwsLCwpLCwsLCksLCwsLCwsLCksLP/AABEIAMIBAwMBIgACEQEDEQH/xAAcAAACAwEBAQEAAAAAAAAAAAADBAACBQEGBwj/xABEEAABAgQEAgcGAwUGBgMAAAABAhEAAyExBBJBUWFxBSKBkaGx8AYTMkLB0RRS4RVicpLxI0OCorLSBzNTk8LiZIOj/8QAGAEBAQEBAQAAAAAAAAAAAAAAAQIAAwT/xAAkEQACAgICAwADAAMAAAAAAAAAAQIREiExQQMTUTJhcRQigf/aAAwDAQACEQMRAD8A8rN6TmSDJXJlzcMoy2zJUpPvTmU6wSbGgazp7IxsSVFZUq6iSTxJJNtY+8+0PseqZhhImoGIlopLXLAlz5YFB1Sck2jOxQ7UDs3xk4cy5plTka5VZgUqQ5HXZxlUL1oa7xxcWjm1s937Ff8AEz8JhUy8QFzFCYQlLspEtgSTm0c0HOwEel9rfZ+X0tKkYjDEKIOUm3UKqg7FCqtsTwhH2bm4LHD8FPlzJk2XmPvVggqykspBzZ0ApIUAwBe2/qPZ32SOBKhJmqXKWXMtbOn95KhdWhcBxxFenOiqs1ehOhkYWQiTLskX1J1UeJMWk9Dy0T1z0gBcxISo75bHmzA/wiHFKYR8w9o/+J85K1ykS/dgKZKiSJlDserVrbHtglJQWzSklyfTpszKCbsOA8yB3mPnHT3/ABKm+7UiRLUmYSRmyqUAkFb6MFgJBNSPia0eF6Q9q8UozHnLWmY+YZzl5ZTRJ2FtoL0N7QzpbJQtRqCymOU7g2SampdtLknn7496ObmLT/bLGTHQta5qZhDyzXMaMBTMC4A6sbPsR7SKlzQMRMSmSV5zLKQqqUqbKkB0GgIIu1WjzXSMlKVIUFFCwOtmDFwS56r0cuC5NLwJeIUys4AJqCBlUak1LV7Y0pU9G4PS+3ntAMViFKCiZYZKEi7C5Z9TV++wjyZwoukpOawUWUHtwfz2jq8QVjqgEfLYc3107xCgSQSVhhp1u7xaIavbHkvisMpKcxWMwuKhuHN/KFk4gjYtwr33gg6QUCSSC4sQ9vrS94SQvTjpXublFKOtmoYXMUSSxKT2twpBkTZeXKoLc1Chy+FtRmsXs99LYRKFKSCsoqArquwJq1dNXa/MimPxaSoCWjKE5gCS5UCSxUCSkKanVpR+MWhRUKQKpBfjvytwi34q+WhfhcfSFhPGpt2nsg6p6ElWVyD+YZVNqCEmmtjoIKCgi8YcrFiCHo3fx5waX7whk9UamwOgrrCGJWnODLDCpy31JFdWDCu0SdjCWCqjjevLWJx+Gobmz1S1JepAGWhaorQ0VqH3EAGMzEO4d6cxduyK/jiostOYcq02LbwFKFJU4tfi1/pCjUNT8RmWLsLvqW7fXKBzJxSVZaeu6KImNU6hvu0UXNDWr9IaEvLxSq101HiOP2iy5oHE7wLETEMwFXfMSX5bN2QuSSKAnT7nyjJCiLWd/XryghoBU/ZoonDsHJ623r1WIicRUE7Nya0P8Mdzs+0UUscQ+3raCT55cP5jxasDK3Io1YwBJmIUa5nI41A0iq5jvQVO3b5xxTVLG8ACg239IyFIaGNSKJSgD97MTxJIULmto7AJSEsHHoxIox+u0Y6UosFoJLsAoE0vR9Iy/aHAYRWSZiSmWpBdEzNkWkirJUKtwtHzGT0PMlyTiBPQmWhbJmuoZyApsgu+YDQGr2ECR7S4ibLRJExa/lCQlKlFwSWoSo1I4+EVf02Z9FwOCEuf+JSBic6chmpyiZ1fzJolZADOliwbKbx3pv26w8qUTKWFzGohlXBYpWGGVQtlLGPleIxypcw5FkFBUKoCWUDQpYkINrHRnIjJ6SxSpqitR/tCGKgWJI3oyiX11PGJcqBy0ei6c9tV4lTq94kWUhK1ZVN+6Sydd/CPC9I4M5lKXQVqSHJ0HhDE6cQE5iQT82ZxQ2OqTR7tap0BjUFSQFqoC4JN353jhPJ7shrsrIUFpSKpJB63yMkipBFfmF7ijVjQkYpMx8p+EdYVDDvqKRjSZgSo7WD1DB9OZPfD2BWAVkEhRDumjsXLcb0jl5I2tBJDuJlfApNjdu0vSld9xyjPTiRmYAE8a02rbneBzpqsjJUoCzA5QRYUFoFNwzh1BtHAYElyK7kA82jpCNKmUv2EOMAXmAYFuTah/V47iZhU9Byd97dvjCUgiqctd30cN9vKGDMcMp6R0oqgDAWbMIZl41QA48rbQtJSkdZQ5DTjry4QT3Ti9Dv9axnsxdSQuqBXUXuXJG+objCs9JBq1Q/p4OQx5bX9ceJgnvkkdYZtqhuDh3J5xlaNYnKSTpb6x1U0Of62prFZimoHAO/19aRVaQ4NDZ9ToTzihGkywA5UK2BB8CLQvnJP3rBcQsKALM23btQwsq3CMhOKml4fwuFCkvnALG4tcVrQcoHh8Ogpe5Ogd032vBPeJZKSogV2rr1mrZvVhu+AF5ylAsoNx3Fr7FoCZ2njGnKnBQbQULh38Y5K6NSlyoUVuAWTuD67IMvoWImQ4e/aPvWLSwwHMgcbQ4tKSAhKQ/ymthckm/Lh3nk4ZIGVRJU52YOw14DxtBl9NZlqIsXYU5xyWG0caeH2g+JlICiw6umvAgilX2hRS3aKTsyOGSSfRgskgGrMIEvq84EFE+cPI8j02cnZ61rXt0hdSAxIa4AHNz9IEReLyB1XO5P8qaeJjJUZIk5ZBYCgpfYRIAFcokVQ7PomI6SkzJKpcpM0p94lSSualGVRSy2l1CgrKfmpSoepsNLmBahmzAAA5ADmTlAUk3p40BpCilSZDoQigIT8TqWbBTMB1ms2oEMTcJMLsRmqTQhT8KcQK3flHKfkfBFIYxwmqQlJmgBNs6QH6oBqlNdq1O5jzvSMiYCyg1CxFQUi7HVuHdG/+OWg9d2NknKK1qTYedQNHgf7XSCTQvVi7dgBoa3eOC8kr3smzyc7DqylROg7XdwOIII/wng9E4UsOqWTcZgMwP5XFDypHoVBOIWJKA6lFwzlTlsxdRrYVOkcxvs+qSWKVJJeigzsQCU0YpDXB2vHaU/9bKb1aPOomIylwoMKUBDhqaFNPWsaa8ME9VJQcwzJZQLi4JGlN4Vx3RpJDONzvz3hdckjalAXIJYi1C9ONnjmkpKyeUaaZUt2mKdShVlO12I6oajUL89tGZ0hJnJWhKnOWgUC1eQYEG1dBaMYyprFXVrUMXJAa5IYUFzqIBhZ8skOg16t2U51SRc1saF9Ljg4Zu72gqxqd0ITVCg40IZzozWat4yzJLnMai41pSrimsaM5c5KivOVD94Pag5UH9YFOniaHUgpmCxTVKm0IuNnrHog5r8tlq+zN6xOVL8n740ZSUBGZRGb8uVw7cWYU/SA4XBqS5ZnFyR2sA5IiIw5UklSm0Ytfh9o7NixjCTa5iz6U+EB9NTWgO2mkxaUrFCVPYFQpz77U4O0KzFKdkqsfitwamo9XgCpgS4cl/O/bBXZNAydDcU5fp94qGgqZp9eVI6nDkgkDn/WLLKGdZ4GpW32ifh1Cwfst9IKyRa+vpow2SVmTVKmLM4gUyYVKL71jqZteEdl9ZXlAY1kJShACspuCQSOFCLt9oXViQkkg59ncNzY/WFpyjZ2bQcoa6MxWRKmFbW02NLRzarZNF5U1GQKADqcEs7DYDk1YHMmC7vwdt9uMNqxUt7IYu4pXiBVi7VhPGSUqGZPV/dD7N5wLkEL4sAkBw4ckvoWoN4EUBqG2sXMh7ceXp9YWEws2kdEUjs4emiiBHZj04xUXMUVWgiQH+r0gxV/ZP8AmJ8SH/0+MKy1l4NiVMmWmzJ/1En7RgQv7lUSCNsWiQ2az3cueiatJV1VfELA6tUO/nSB4rppSQyEkgUcpNy/VdmJNaVHOGjKLskUBNE83LDi+9+cDM7IxWQBUDR+T9/2jx1e6OBnK6fTMQyyo82BHEE1HjtAUzJQKQqZejgPlH8IarbGtN4exScOU5Sk9Y5v7MMHu+rHU/WEZy5clIWhAdwAVDOXDvRThGm5FWaLSTKVH0DovEYXCoCkslUxCCpS1pQpQyhSTkliYoA5s2U16wvBpnTSJ6FJStABST/y1kHQh1qSXIGiQS1I8FK6fmTElKnIe5AJAFAH4BgBHZ09OZOYi1EqJcNbrEllEHbypbky3PpIfmdHyZnVKctWHXWi9gPee8AJ5xMR7M5RRMwHjkmDj8yTptGVjMerM2bIQLuSWvUOQ/Dvj2PRPTiZiACXUAzsztW27eRgX7NF/TyM7AmXLCFrFbOFgsWJBGV3vTiYHhcGQAtQoliCaB3fqm1/QjZ6WRKMxiUuVAkE7WAIJDvo8ZXSeMUxTo4DDWlLVrAtGWiyfdjUsNBUUtz9aXDMx6E0IL3rUcjUd0Lz54Si1f3dhetu3R4yZ+ISVdR9L1L68DsNnMUo2NDuI6TfVJ2PlsRTxjKXNN3/AE+0MSMDMXaUrsDDj6ENS/ZicdAnx/pFpqIqIqnpIhIFX3IBo2huIXCrn1/SN6V7GK1VWHJXsSnUq8on2RRWB5hE2pcB+7uhvAy1LzChoz03F6GlI9RL9kJQuknmSfCNCV0OlDBKYl+VdFLx/TxiujFgGg1t4fKKON9dYQnqIoQx7XN798fRF4IbQmvo9JdwIF5fovxo8ECWJZgKdp86AwxggxBOx8qeMerm9GpNwIWVgUtQc6RXsTNgjAmKUo146cOYiSVGo/NdvDxjTx2HYUHOM3KEnV37BXjCnZEkk6O/hVUYP2tWD4WTkcqKS2jvx2aBlynU8PV4GJyiTmD9reUbbJaYfF4nOr4QHFeJ+kJgJFP0iFZSQdL79kVnoLkgU3fl6tClRkiKZ+z7QJh64QEqMVVOMdKGgoBgk5yptur3R3ouSVzkDcv/AC1PlCMycSpR/MSe8vGo1DnuFcIkI+8O8djYs1M9vJ6RIlqSx3Sq5CU7vvs/dGZ71Uwmr6udr1O1+cdwuOVTrFL/ADacHLO3A7Rn4rEKznM6jZ3d24844RXRySs9V7LdGzZq85BEuWXUTVmFAyiH7Iv0/isOp0ISUJDHKWcl2fKCb6OXatIr7GdJ+7TPBQo+8QwYCtaP1XvsWvTbOx3Qk8qUvK5OjxTxFooMYqUAZdQ9XA0FGIPHSMyfjllRVd7uGao4UZqMzbQX9kYohvdqq7aXZ34Q3J9mMUuqw3F9OQDd8a0jUAkErq7BNGvpqdnjR6LRMlzFdUsRTssBQDlyEPYL2bmIFOrx1PaNIe6O6DmpU82aVCtCXvzMc5TidKSM89DzZpzBk7EkkvfQDf1aH8P7LzKFZQsC3VY14pIIoOOnGN5EkACo7B4ORBlYUhIXmSXJGULBUAK5ilnANW5RzzZSVGGjoRBvKHI18NocTgEJFEgcgB9I0UKJ18B+sWVIOgr3RGRVoz0SU1YPFkSthGlLwBbbx/SLysCAKnygyDJGYZXpoglaP67I2PwieJi4lpGgfjGyG/0Ypw6t6bRz3N6HujY92NniEcI1sbZinDPp9PrSAKwA08fXnG85imY6p7qxk2Ns84rCemhVeHDfWPWAhWgMLT8Mg3TDZkzwPSkhVGo3n62jFXJINTH0rF9Ay1DVPrjGDivZD8q35gjyjtHyJA0uTyK1Fokt2PJ+1/1jem+y8wbHlCM3oSYn5T3R0U0FGdMS9SX8IcwsjMmKLw5S7gxp9FJdIpYxpS1oN2Zk3oR6wsvoJW8eyTIEFRgAdBEe1ox5DozALQt7MDVu2kZw6JXH0L9lCOfsxNSGivaFo+ffsdcSPoX7OGw7okb3MdHiuj5C1GqXduDDcbxtYb2XWbtXgx7zHqcPgUiyR3eTQ/LwSvytzf6iOb8j6OOzD6N6BUg0JHLyvGvKwjXUTzrDnuQPiLeMXEg3oBvmp5COLlYlESaUY8h6aOKll7d1fvDZSySRoNQeendQGJhMUmagKTQW2qLltK6RP7KpdADg3+X787+tosjBt/T15w2F1uPN+5oulBUzEjsPn9IHZqYujChqlvOBYfoKShapgHWVf0GHow6lCszEDnf9YIkJBPhw84P6ba5YJEpOg7W+0FVSw8PrHVSxfNbl46R0IS/P7bcuEFo1pAwk8vrHMh404QygAemjisQB6eDI1voXRIV+U9/oxcSN2EEMx/1imQns7GA7NI1yYWzqZA1L8Y4ZKdIHhpgWvKEqYXWaB9hqo9w4wXpLBrQohEv3gDu3xBuGUuOIqNo6LxyLxZU4Uat67Y5+EBsf0gMieVAkAgC4ILj1w4O0GC+PruaJaa5CmDVgt4BMwJFj3Q4hQPPsixlmC2G+hA4c+hA1Ybl67Y0VIMVyPc+MOTHKRmKkbiKfhhq0aol+njhl0rXhz7IcjWZiuikq+V3heX0Sgh0sR67Y1p2BCkkBIJNADY+G8dOBCEpD9ZiSNBVyxetSdItbVm0zGmdEbC3H7xT9nkb9z/0jem9HTEoC6FJ/eD9ouLQDKdaeucGTRNtdmKrCnRj2RVGDLOzRtqA1JMUUgafaNkbL6YhmNRj/AC/pEjW93+7674kFk5ApXb3gQdCxR69sJoJNi/0/WLHMA/rxjUQbSkSwgFlBa3IDjKADatTTV4AJRPp4Q6HwKjic5JUkpLJJdjYlL2B1HCNrF4iRkOWUpK0jRTgs5+Z7twjrLx2rR0p1oTnYr3DLZRFiEM5ca7CkVkYyVMBEkEMKpytld9xld3oHtxhZeMMzMlAUgp+bKkg6MHveDKWnDgBCFKCg5YhqfxHV37YKeFFYtquxxEtbf0+1IKEKsTCA6ZOVR90qg3SCeTHzaODpxeuHX/Mj7xy9cicJdj+SnryihAt5P60hQ9JKH9zM3oqX94onpJVf7CZ/NL+8D8cjYSH83J9N+x9OUTI5qIBg0ZlqmMapACSRSxDlI3NW+kWxC1iWScgv8CT/AKiTtD6/rLXjbDARZUk3ZxckEMBx/KeBheVk/wCof+4f90H6VKBIdWgoCbvRgNTFepdlLxnZaQ7eRB9DnEm9IhMqYAHICg6UkpLVbOlJFtdGhLo3EoBBEtqGrJ2bSsSUiYZc1IyALCsozEkZgQHb7R0hFIvBLg0cPiSwEzqlLhmZmdg0H6Q6SSla1IWKOQQRSweht61jzeB6AmhBeXLWp/iL3POVbvg2I9mZ8yWUmVLSTqkKpXhKr2APwi6dl6o0pfTomPLNJiiR1UOk0LVU3Gjht4qiYh0jOnMSzE62qA57oXwHQk2UZRIzFBJUyJrl81nS2vhFppWJiHkqSM4qUKAqq56rDviZxsmk+RpUutONdxuLGBTcQlAOY9jh7gPqWcjc1geLXIzHOUO5vXU7CB4ObLX70S8uUJBIAYE5+Lb6bxzwVhgNlzv2RfKdnjLm/iMzImBKQwH9mlWm8UKMV/1v/wAki3ZG9ZzwZrE709co4VjUxkDC4g3nrHJCR/4wEyZ4I/t5pH+EBuwRvUGDNs4xMtlkAtq9Bx5feFsLLXMmqLKJVRKQGatQNTzeF5MhSpgeYrTquGtq4cxq9GTShZ6yi5AHBL1ApakdFDVMa1QrM6YyzVYXLmUwW4+UAJvur6KERT8e6A9LGQVTFpWEuSnOCB1qG/MNGH0hJlKU6pjBgCPeNUbB/KNKFjhZtqmkad8V96PQhnDez+DlAnPMCv3pgJezZchLduz0t5/E9LSkzFIKiSktmSBlI55nI5DWIl4qIw+GqJw4x2MX9qSj8r8cwHgRSJGwYYsPhAgnPiT7oVbKmr6JPE8WtFF9HvMJlFSSDVTCm7hQ74N0tjlS0pIQJmZTMWDC4NdBSvGGZfS6p6cuTIdVM1Nnso6dkOOr7JpvZloOLRPTkmhSEEFaqAgGhADM16QbpTpkKniVLzZkzAFEimWoUBXrfFB5HQ5SWALG7lnqVV0Nz3RwdCpE33jkKd7hrhtK6aw5/S1JLkHiVTJZQgJMzOokqpLAysQHClXOp4w1gMRNVJl5wy2ZWVIWzUqdKC9nfSNCXhyduFHPlBZcsvWvj3COb8jqkGboQmSphJDFVNpbc294I6JU/Zv8KD5TKxplA1P18gd4t7kaP5fSN7ZI2cjM9zP9JR9ZvbFhg8RpX/Ajz97GilCRfL2eFSawUTgBRvH1/WN7mKmxOXhZqb9UFnonbT+03HGGJHR8n+9TNm6OogD/ACn6wRRe7HkfG41i0tXZ3fSJ9zFzYzLThU2wiTzWB62huXj5Say8JLDcR/tMIOALv2V8bR1bG4UD2fQxl55Bm2bSfaVrSTyzf+scX7Tq0lH/ALgD/wCWMb3aQGdxzf607Y4qUVB6hI4gd7G0V75ms2Ve06mb3R7Jn1yNET7UqA/5XfMr/ojGEoNb1ygeZxQvexf6CN/kTNbN0+1StZQHDOT/AOMLz/alZp7lBGxUT5IjKSgbV8KcYospBpTvJif8iYWx9XTn/wAWR6/+uEOkCFvllS5ZOqHB0pRLbaQJGLvm01FR50METML0FPHubwje2b5FSZlT+hphLqVpoSKdwgZ6D1zHvP3EbqZ6RQ2N9wbOG184DiJeWhcvUPYg6h+cZ+SfJnKRiq6FB1B/m/3RxHQyBUfXelSqlY1SOHreAgabGjfeD2TJcpgcHhZaJmdScxFR8Q6zMCSCQSBuIX6Y6VmSvdqkpDJVUqc5szk0BBDMGL3hsy+Xrtjk9TivWHEAteziLj5X2aPka5POdH9ABU9axnJE4hMsVSQQz5d6x6eZJn50SliWqUgJKQUpUyiwVclmA0t2Qt7tiVJ6qnewYniQ5bjCuMXiAFTJczMopYgrQEguCpiS/wAAZjStOHWMrLTvhmT7XYrDqmqAmF03As+3P6w/h8FJXJQ/WTlG4BDXoz/WPI9NdHKV0lMlpScvvH2d2NB3x7KViEpQkWyhv5WHlB5HSDyNrgoMFhx8qB2t4RIKMej8/gYkcb/pyy/o5h8I392ragVyANa01gwkK0lkdiuV4z0rOju1ACXPaoveLyzRnU++ZyDtXatIq0OSNBGHI/ulP2x33S/+moPwV/taEZaWFM3N7tThHfduKksdHPKoenP+sTcQtGlKzgVlklrkKFOTcY6UzDdJPBqdwSxhESyB8RDaOeDVJYNpFkK1BUDaqqV4O0DmhtDsuWrVDeuTRCFEbg2HottC6MSofCs5hevrT6RZOLW/xr/mL861jXEU0FCFEfCG5/ofKLoQof3ZJ3civdC5xKncrVS3WX9CYqTmNJi32zHvZz650LiOSNBKS9ZZbZ/q307YrMmAUykHmawmUK/6k2t3JqO/yaoiyJhFlLb+NRLd9N7bwtobQ0hO3aXPj2xG4qV/i2vC4F+sVUqcyqhzqK+P1iJLUSZmtM5ID7Aml/G0bSNockgPZRGz+qRYzK/Ae/1y+sIGatT9dXeS1d3du0WjkqctNErV/NBcfgZIemA6Ds+uzRUyndit9WNuYKT5QL3y/wA62OoUoV7fvFZkwliZqy1mUeVxz13hyihtIZ9xlFErPF272A8oqrDn4VIcH+Ku4LBoXVNU466v5ifM/e0dl41QJZSi372/i94ylEckMpwxDgJIGl/rpEOd/hby7gYUlzyCwKq6lRa+jmo8qWiHFE0dVN1LHeS3jCpI10OTcMpXyU4JU9OIXBZkteQIyHKLApXS+pJP9Yz1Ys6n/N9NK8dIk3FiuVRI0LlIryP1is10OaCrwSzZJY/uk+cRPRy9QP5T3aQqmfxPBlnVt28HihnK1zdiizdp8RTjE3H4TcRs9GTGagbdI/3fSOfspdCTb91J7a9/bCKpgNHJtdSu4aX0fSJ707E9pZgBX1SsUpR+GyXwcmYIi5T2pSPMgedoWXIN2DHVpIBHabQAL3avAfQn0YEpY3pu4ApyDwZLpEuS6CnAAuQJdHc/2RLi9qv2xBgVDVA/kHEaVMLqmJoaWpUNpRzevnAlzEm6RTgPRvCpmyGzhibTB3g+VIkZsyYXPUfsT9oka/0NP4FSoEve9uGu2p7oOn8uauxGlR65c4U945NNLliC12rwqWgiFdWtW/KG5M/q8Q9M5pBlTEi6hXk/aezSIqYkAUJJ4Fq7EC/PtaAmeoUu7Uo4PFnqfpFk5nBdhsxre+vEsDAVSGxMYGxcVB8qfbWO+5CQCpN9CRfS4vA0KLUKXdiU/r9DF5SwAcxrWgGgZjsOPoQNIdF0h/y5X1Zhwtx8YuhFXoeduVS19q8oGhSSKOWsxa7X52rXSKTZqWDE3oWJtwd6gdvbGpCkhqun04etY6tywo9rjv8AFoEjEpSAyTbblT+ukRU5AuTUcaGwD8ydReGkNIIlSrkinbvvazQRRcGpA7n0oWr64wuCXcpcClQHpdq+X1iInP8AL4trd61vrtvQehGQpRqaV1JpxPGm+kRSwlnmd7U0etrbecKhTHduZNH1Oj+UUmYogEpBUe9u8gDyu0FI2KHFTk0qkk2FubGhofW0WbVLc3v28+3xSM02ymoY0Iu5Opemod37+A6Byw1NX4hJe3q0bEMekNrrcAh9bBuJDvztyiwJF0+BIsaja9uJ7V5M1IFBTgCN27H1/RpMUXYd4d+W71uN4XFFOKGcgLMkX40NBdxu3qgpk5CSxISTqacb1ftL0hRRcGuXkxH+ba7jziJxZ0I/moX3ABy1q3CNiSkxv8RRwzD5j9XDA8OBisyfTrAHkHHfR+zfWFhOSC3VBSxLWFvhYE7/AKQT8RqAH4pA7U1Y17YMQxOLnC9OFgQ7szcadkRGbk5ALUBbdIPrlWKfjArUjM5YEaA2cEbvyDRT8SHoaClbDRyTUf0iki1H6GE1qECnrU1Vb1ee8UTqeAA+368oBMXlpkemoo9e0X9O0QzFl7p3AN+YUEkbueEagcQ/vFh2N9juSKk6eFDeA+9mUcsNksKlmzdlY6Jcw6WGtNLhRuKlmivu8ySRzoSA43IqBp2QtM540dOI0Lu2xY1apHlEzi5cbEirdzvy/WKpQSP/AGOxDP2eccKXr4CppTZtqf0iVoODjB60A1Kn/T1SB1f4h2cOY2a8VWoPU9yTXnQjW/3ji5LJoWfUHTm167QgwKsYofKodx86xIvLw5b4vFI84kNB/wBLS5wF7W0Orb2i5xSA5o9gRarghjo/K/B4pg+gVLDmbJQLBya0fqsCCXB56aGMxIcXqLVYPU9YbPyHc8ZpmbaNdWJJYDrHUsSGpUBvXjFvxBLhJfVmvpwPGMdUlJ1pVyKXaxTxc9p2MSbPSUpHWJHyh3LEAuxAuRRq8REU2bk3E4s6ngC1AXYglqvu+vGOTQD8VdAGcbP3tQcIy8gTRLgMxFywNWbXXbwgqVKZz1r3qwdwHNQA52t2RrG2aSJgDAAknRtnD03Nr021tLxYKiAxUNhwfzo3OEhPIX1QRWrluQ8y1zarREVDtR3odU3FK2A204xmSaS5rhib02uN7bxWXMU4Z2FHJcMQ9AL/AJuLB+CRmKD1YMOqLcSVX1ZtyNmiTMWxDkNpqouaAkCjanU2uI2+S0Miah7E3oXNjXSl6OeyLoWk1ajO5796luFO+AIXrnWasagAPrVnDEc60guIWQKEBVN3LCthwG0LLphBOTZ3IcbUNAa8j4dgxl3di1cxbvYW8uMVMytFl+GpFd7bmovEOKemU9hCXDbEufBmF4Ui1HovIwqQlmAFwlqaEHjf0YGoKctlYMwBIc8TlJ1d78BrYTk1BLkN+VRB2Oj89+65QCHW5J3bV6MXe7dx1hKuiiZamfrB+LEaMTxpUbERdKF1BCSlhz0o3J/AtrFBPLMA1aADsu9Hro47RA5eLJZJNbsyr1rqA/i0azm5JhpmXMwS1HDb+eobi8dmKAvlr8oprxoTXTTXYaJRN05u0Goahzl37NQKUiqphTTLTVzUAX+K9H4UNTBtBkESQE0BHYRTsAFbEt3VjkwFVLPU0d70qXAfav1E7uSWYbsAC4s/VLPXhekV94kAgVKqfE50sMxPDi/Mw1ZSd8BfdHccABbgkk1OugoLiIkgAJzV0SFXpUNudQBrrcrrxQ6pIU5oMqRmodQRZnvs9YNLXfKczCqTVwakvZgCNO20TTCRFLHwslncgg0OjkG9RrrxiJkJsQilrpLCoqrTW4HDfvvgpwCt03KQxUSbAipOlaNwgOIIyvmXShSOTkhg7DUjR76NEMmNlF6LUMrUAdi5uKuTZtt4oFpDAE0HLYWB7PGj1BJJGUKq9vlKnrwAFBzuANRpm0zBKgpRDOxuaVDXdgBXhSB2c7Gpk5KgScxDByzUptv4xFzgzB63ehSH3FT9xC0zEsXJcOWNGY0BNbgFiA1RSkLom9V0fDqAbJuzCjUdq/ZCxlOKDVJIHApbRqjziCZsA9quXdn5cuEAM8uzJNnJAoHqwvqToKB44QlRI56n70qPVoUh2XClbJ8PtEhWdOlvdXYadjm0SKocWBRLYEmzEs29RwJYWppBAp6JBPWY0dNDwFVACpo1YpP6RJJATQ1DfEBS9GJfTvgyMcC+ehABDEBWwLB3SHA7+EZx2SHVhlJA2IpVqU616O417LQXIocDS9wC7MaO3lSEhPJJATQ672Jua6VrBZU0lmQattsTmGY3o9T2xHejX8LqkkEOpI5MDT965Ny4EEkSUl3ckUfLzFnqRoWuNISzBdC44DkBwegPp4tNmlAHVWSDRId2BFabVdtoHbFmgtVT1fhe7CwqoksU332G8FkDqsWCgdDdzQvTPvUcmhNE5kuVFy1Hr1mJApo3IsK3ZnD4UzDlQ5KQ7MHIDl8yuqgE68Y2N8G6Ly5uWgVU2oWYAOpNS7XBHhBJ2Jb8rCtRmajKc7lrUHAQliEKc5swympcqrowuT1bk5fCDSgpSvzMQ5NwWNSC5JFKDfshxsUxmViSodUuB1nHG3e+oOlnjikrI+PKTp1Vb0CgRw/e+gpmGdhkDhxXLUOHo2Yampa/KDYiam4LaOQ9buz00tZ070zVFlpilEWAFbgs1xUVPfoNWgSJFTlYuQ443fK2xu9T3xX8UoUUnOC9GNmLkZS/yjUM4rBFL6rLBpUkEqJqDSgIbV9xtCUnRVM0p+euhLF+NWJP7xpsRBM+ril8wPGoBruLXJhUziwIUE2YlxQ2bKTam7cbRVKszheY6OCW/K54ciNO3N2XlY5KnZiwodw2vEblq8awWbimzCoahd7Xs3lSElTAAUgACtXZSa3Ggala8YrNmJIAzJUEtWpqwer5klhw03gSJrZaZ0hYMpzZqpG17d3OCypiFC3FspBJ0Io6qMORMLZ0ggFCiVWLWZmq3L0YtNIJYOlxdmNwosCLu/FnOkUkVSGigJ2bQEAFzsxfjZqQFOFIJyAhI16hChWyUA9zVrQXhQSFgvmoeBvoOsaKYqft5RZeIWTlKVFri2Uj5QNhw0beC2CbXJoSZWWuYuCp3ytuWAawCRarAHeOTAyqfFdwygUmjsA4ALi9HPCBLxISSCkkgmiXLM7OrLmFTwub0hGbjFrUEpKkJ4pISBQlqfEa6tob0eSJbH50wpDpVkJDgmov1b1ym2tQ9hC8nFKQ4dgWKRmzENRThNco3O+ggYVnJy5SkN8pf/UwoGZ6OOEBmCVLGXqhJIuVF7hIOtA7M4cmIaIYwqe6qh3NbOG+YvYDXZ4DLxEwkAJAd8pYgEOxsGAGpcV2iSsUlyrqpYkGpBpUOHZIbfsq8cxHWByE5mBqCE0dVWtRQq+z7RkidHVTmBBAINFmhDa10OtN71gc1Q+WhBBGY35udas4eKlc2WySAbFxUHiWVmNSdBe8DRPBDpADEglIodwqgY/xMatF0xoJKmDdlF2IcjaxDm9n+8V9+AwclT0brVsRSjh9atFZqKEqINCHLMORehYNeg3BqpMXlAyAA6AF3AYAAhw3EV5xSQJGkpJeqFE6nKP90SEUYqW3WQX/AIQfpHYsrNFMDdtCFROjg+YmpY11uYkSOaObL4VI97bR+1xWGJKQJiWGp85Y8o7EjPkAkxLGmqwOzrU8B3RVCiFsLBKS3HIuvOJEjjHsqJeZbkhJ7fdiGfZ8sC2/kmJEjq+TILgw6q1dJPaJq2POkUwGnYOxokSJn0JdBdSQa0XfglLRzBJzk5+tU/FWztfaJEiZcnR8D7MlbcP9X6DuhXECkwbBAHAZQWG1ax2JHRcIHyZ2GLlINQbjQtKURTnWD4iWAGAABagFLriRIz4Fcjc6WBlYAaU26tOVfGEJc9QdlEV3OprEiRz6Za5LYmYSpYJJDWelhAZyiJpALABFOYLx2JHePBUhnDVIetDfhlgeOUUyyxZlAUpTMkNyYkdsSJEP8kR2TDywJBIABa4DfID5wTFzle9WHLB2D2bKzcokSJfZz7F+mA0pLUjsguQ9a68x9h3RyJAyX+JxAqr+I+UZsyaozJbk/Prw/WJEjpAqI70dNUUqck/HrspYHgAOwQTB9ZCSrrELNTU/Ed4kSKXJnwxcpD/4UntpWF5V1jYU/mMSJEk9GPicQrMesdNTsI7EiRYn/9k="/>
          <p:cNvSpPr>
            <a:spLocks noChangeAspect="1" noChangeArrowheads="1"/>
          </p:cNvSpPr>
          <p:nvPr/>
        </p:nvSpPr>
        <p:spPr bwMode="auto">
          <a:xfrm>
            <a:off x="1730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800" smtClean="0">
              <a:solidFill>
                <a:prstClr val="black"/>
              </a:solidFill>
              <a:latin typeface="Verdana" pitchFamily="34" charset="0"/>
              <a:ea typeface="新細明體" pitchFamily="18" charset="-120"/>
            </a:endParaRPr>
          </a:p>
        </p:txBody>
      </p:sp>
      <p:pic>
        <p:nvPicPr>
          <p:cNvPr id="176132" name="圖片 6" descr="7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7863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" b="4311"/>
          <a:stretch/>
        </p:blipFill>
        <p:spPr bwMode="auto">
          <a:xfrm>
            <a:off x="4175" y="2466000"/>
            <a:ext cx="4695236" cy="43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" r="4358"/>
          <a:stretch/>
        </p:blipFill>
        <p:spPr bwMode="auto">
          <a:xfrm>
            <a:off x="4673701" y="-99392"/>
            <a:ext cx="4470299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05064"/>
            <a:ext cx="2011363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01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80" name="Picture 9" descr="20071019_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51" y="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1" name="Text Box 10"/>
          <p:cNvSpPr txBox="1">
            <a:spLocks noChangeArrowheads="1"/>
          </p:cNvSpPr>
          <p:nvPr/>
        </p:nvSpPr>
        <p:spPr bwMode="auto">
          <a:xfrm>
            <a:off x="0" y="1196975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4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鄭氏家廟與墓園</a:t>
            </a:r>
          </a:p>
        </p:txBody>
      </p:sp>
      <p:pic>
        <p:nvPicPr>
          <p:cNvPr id="178182" name="圖片 5" descr="1751378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51" y="34290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3" y="2780928"/>
            <a:ext cx="4395038" cy="29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46228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5"/>
          <a:stretch/>
        </p:blipFill>
        <p:spPr bwMode="auto">
          <a:xfrm>
            <a:off x="0" y="0"/>
            <a:ext cx="5567774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773" y="0"/>
            <a:ext cx="357187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23527" y="411856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台北松山慈祐宮虎爺</a:t>
            </a:r>
            <a:endParaRPr lang="zh-TW" altLang="en-US" sz="32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5672032" y="47625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台中市茄苳王公廟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6393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清代臺灣家族：板橋林家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marL="609600" lvl="0" indent="-609600">
              <a:lnSpc>
                <a:spcPct val="9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祖籍漳州，乾隆</a:t>
            </a:r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年（</a:t>
            </a:r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1778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）林應寅來臺，於新莊開設私塾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0" indent="-609600">
              <a:lnSpc>
                <a:spcPct val="9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寅之子</a:t>
            </a:r>
            <a:r>
              <a:rPr lang="zh-TW" altLang="en-US" sz="32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林平侯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來臺在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米商家當學徒，後自設商號，與人合辦鹽務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0" indent="-609600">
              <a:lnSpc>
                <a:spcPct val="9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新莊械鬥頻繁，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1818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年舉家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遷到大溪，成為臺灣最大地主。隨之遷入板橋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0" indent="-609600">
              <a:lnSpc>
                <a:spcPct val="9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林平侯有五子：國棟、國仁、國華、國英、國芳，家號依序為「飲、水、本、思、源」。以「本記」「源記」合設「</a:t>
            </a:r>
            <a:r>
              <a:rPr lang="zh-TW" altLang="en-US" sz="32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林本源祭祀公業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0" indent="-609600">
              <a:lnSpc>
                <a:spcPct val="90000"/>
              </a:lnSpc>
              <a:buClr>
                <a:srgbClr val="FF0000"/>
              </a:buClr>
              <a:buFont typeface="Wingdings" pitchFamily="2" charset="2"/>
              <a:buChar char="Ø"/>
            </a:pP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0" indent="-609600">
              <a:lnSpc>
                <a:spcPct val="90000"/>
              </a:lnSpc>
              <a:buClr>
                <a:srgbClr val="FF0000"/>
              </a:buClr>
              <a:buFont typeface="Wingdings" pitchFamily="2" charset="2"/>
              <a:buChar char="Ø"/>
            </a:pPr>
            <a:endParaRPr lang="en-US" altLang="zh-TW" sz="3200" dirty="0" smtClean="0">
              <a:latin typeface="+mn-ea"/>
            </a:endParaRPr>
          </a:p>
          <a:p>
            <a:pPr marL="609600" lvl="0" indent="-609600">
              <a:lnSpc>
                <a:spcPct val="90000"/>
              </a:lnSpc>
              <a:buClr>
                <a:srgbClr val="FF0000"/>
              </a:buClr>
              <a:buFont typeface="Wingdings" pitchFamily="2" charset="2"/>
              <a:buChar char="Ø"/>
            </a:pPr>
            <a:endParaRPr lang="en-US" altLang="zh-TW" sz="3200" dirty="0" smtClean="0">
              <a:latin typeface="+mn-ea"/>
            </a:endParaRPr>
          </a:p>
          <a:p>
            <a:pPr marL="609600" lvl="0" indent="-609600">
              <a:lnSpc>
                <a:spcPct val="90000"/>
              </a:lnSpc>
              <a:buClr>
                <a:srgbClr val="FF0000"/>
              </a:buClr>
              <a:buFont typeface="Wingdings" pitchFamily="2" charset="2"/>
              <a:buChar char="Ø"/>
            </a:pPr>
            <a:endParaRPr lang="en-US" altLang="zh-TW" sz="32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842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74638"/>
            <a:ext cx="8642350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林維讓、林維源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9144000" cy="506888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林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國華去世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，兒子林維讓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掌管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家業，助官方平定戴潮春事件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牡丹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社事件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後，清朝籌臺灣的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海防、鐵路款項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，向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林家勸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捐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。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維讓之弟林維源，劉銘傳治臺後，屢有捐輸，被任為撫墾大臣、鐵路協辦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劉銘傳在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林維源的協助下，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對促進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臺灣現代化貢獻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良多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。</a:t>
            </a:r>
            <a:endParaRPr lang="zh-TW" altLang="en-US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917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2" y="3585325"/>
            <a:ext cx="24098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22344" y="36361"/>
            <a:ext cx="4018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/>
              <a:t>林維源</a:t>
            </a:r>
            <a:r>
              <a:rPr lang="zh-TW" altLang="en-US" sz="3200" b="1" dirty="0"/>
              <a:t>為林國華之子，幼</a:t>
            </a:r>
            <a:r>
              <a:rPr lang="zh-TW" altLang="en-US" sz="3200" b="1" dirty="0" smtClean="0"/>
              <a:t>時過繼國華</a:t>
            </a:r>
            <a:r>
              <a:rPr lang="zh-TW" altLang="en-US" sz="3200" b="1" dirty="0"/>
              <a:t>之弟林國芳。</a:t>
            </a:r>
          </a:p>
          <a:p>
            <a:r>
              <a:rPr lang="zh-TW" altLang="en-US" sz="3200" b="1" dirty="0"/>
              <a:t>劉銘傳</a:t>
            </a:r>
            <a:r>
              <a:rPr lang="zh-TW" altLang="en-US" sz="3200" b="1" dirty="0" smtClean="0"/>
              <a:t>任臺灣</a:t>
            </a:r>
            <a:r>
              <a:rPr lang="zh-TW" altLang="en-US" sz="3200" b="1" dirty="0"/>
              <a:t>巡撫時擔任撫墾幫辦，協助興築鐵路、振興</a:t>
            </a:r>
            <a:r>
              <a:rPr lang="zh-TW" altLang="en-US" sz="3200" b="1" dirty="0" smtClean="0"/>
              <a:t>實業</a:t>
            </a:r>
            <a:r>
              <a:rPr lang="zh-TW" altLang="en-US" sz="3200" dirty="0" smtClean="0"/>
              <a:t>。</a:t>
            </a:r>
            <a:endParaRPr lang="zh-TW" alt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0"/>
          <a:stretch/>
        </p:blipFill>
        <p:spPr bwMode="auto">
          <a:xfrm>
            <a:off x="3779912" y="-12488"/>
            <a:ext cx="5357478" cy="414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724253" y="4132053"/>
            <a:ext cx="54687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</a:rPr>
              <a:t>具奏臺署紳士林維讓等捐輸鉅款以濟時艱並候繳清後破格獎勵</a:t>
            </a:r>
          </a:p>
        </p:txBody>
      </p:sp>
    </p:spTree>
    <p:extLst>
      <p:ext uri="{BB962C8B-B14F-4D97-AF65-F5344CB8AC3E}">
        <p14:creationId xmlns:p14="http://schemas.microsoft.com/office/powerpoint/2010/main" val="179914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53" y="887061"/>
            <a:ext cx="9210676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67544" y="125719"/>
            <a:ext cx="7520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  <a:latin typeface="DFMingStd-W5"/>
              </a:rPr>
              <a:t>道光年間「林本源」土地契字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43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/>
          </p:cNvSpPr>
          <p:nvPr>
            <p:ph type="title"/>
          </p:nvPr>
        </p:nvSpPr>
        <p:spPr>
          <a:xfrm>
            <a:off x="323528" y="188640"/>
            <a:ext cx="7125113" cy="924475"/>
          </a:xfrm>
        </p:spPr>
        <p:txBody>
          <a:bodyPr/>
          <a:lstStyle/>
          <a:p>
            <a:pPr eaLnBrk="1" hangingPunct="1"/>
            <a:r>
              <a:rPr lang="zh-TW" altLang="en-US" sz="4400" b="1" dirty="0" smtClean="0">
                <a:solidFill>
                  <a:srgbClr val="FF0000"/>
                </a:solidFill>
              </a:rPr>
              <a:t>板橋林家花園</a:t>
            </a:r>
          </a:p>
        </p:txBody>
      </p:sp>
      <p:pic>
        <p:nvPicPr>
          <p:cNvPr id="180227" name="Picture 5" descr="20071004_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412875"/>
            <a:ext cx="65532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9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13787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清代臺灣的家族：霧峰林家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9144000" cy="5141913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祖籍漳州，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林石（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1729~1788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）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乾隆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19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年（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1754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）單身來臺，居住大里杙。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eaLnBrk="1" hangingPunct="1"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因林爽文事件牽連，家業瀕於瓦解，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1790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年，媳婦黃氏攜二子林瓊瑤、林甲寅移居阿罩霧。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eaLnBrk="1" hangingPunct="1"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林甲寅艱苦勤勞之下，逐漸成中部地區之豪族。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eaLnBrk="1" hangingPunct="1"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分家後成為下厝林定邦、頂厝林奠國二兄弟派下。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eaLnBrk="1" hangingPunct="1"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定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邦被草湖林和尚所殺，長子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+mj-ea"/>
                <a:ea typeface="+mj-ea"/>
              </a:rPr>
              <a:t>林文察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手刃林和尚為父報仇後自首。</a:t>
            </a:r>
            <a:endParaRPr lang="en-US" altLang="zh-TW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22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霧峰林家</a:t>
            </a:r>
            <a:r>
              <a:rPr lang="en-US" altLang="zh-TW" sz="4400" b="1" dirty="0" smtClean="0">
                <a:solidFill>
                  <a:schemeClr val="tx1"/>
                </a:solidFill>
                <a:latin typeface="+mj-ea"/>
              </a:rPr>
              <a:t>︰</a:t>
            </a:r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下厝、頂厝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4051437"/>
          </a:xfrm>
        </p:spPr>
        <p:txBody>
          <a:bodyPr anchor="t">
            <a:normAutofit lnSpcReduction="10000"/>
          </a:bodyPr>
          <a:lstStyle/>
          <a:p>
            <a:pPr lvl="0"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下厝：因定邦長子林文察有軍功，被封陸路提督，督辦臺灣軍務，後協剿太平天國時戰亡。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文察之子林朝棟，在清法戰爭立功，戰後又協助劉銘傳推行開山撫番。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頂厝：奠國之子林文欽於清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法戰爭領導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抵禦法軍，其長子林獻堂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霧峰林家</a:t>
            </a:r>
            <a:endParaRPr lang="zh-TW" altLang="en-US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3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55"/>
            <a:ext cx="4143367" cy="68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162"/>
            <a:ext cx="349250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169158" y="4922737"/>
            <a:ext cx="4974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林文察霧峰</a:t>
            </a:r>
            <a:r>
              <a:rPr lang="zh-TW" altLang="en-US" sz="2400" b="1" dirty="0"/>
              <a:t>林家第</a:t>
            </a:r>
            <a:r>
              <a:rPr lang="zh-TW" altLang="en-US" sz="2400" b="1" dirty="0" smtClean="0"/>
              <a:t>五代，曾</a:t>
            </a:r>
            <a:r>
              <a:rPr lang="zh-TW" altLang="en-US" sz="2400" b="1" dirty="0"/>
              <a:t>協助平定小刀會、戴潮春事件，並於福建、浙江與江西等地領軍對抗太平軍，最後於福建漳州萬松關</a:t>
            </a:r>
            <a:r>
              <a:rPr lang="zh-TW" altLang="en-US" sz="2400" b="1" dirty="0" smtClean="0"/>
              <a:t>陣亡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5408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8" y="1052736"/>
            <a:ext cx="34766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9512" y="18864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林朝棟</a:t>
            </a:r>
            <a:endParaRPr lang="zh-TW" altLang="en-US" sz="44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3467446" y="1052736"/>
            <a:ext cx="56765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+mj-ea"/>
                <a:ea typeface="+mj-ea"/>
              </a:rPr>
              <a:t>林文察長子（</a:t>
            </a:r>
            <a:r>
              <a:rPr lang="en-US" altLang="zh-TW" sz="3200" b="1" dirty="0" smtClean="0">
                <a:latin typeface="+mj-ea"/>
                <a:ea typeface="+mj-ea"/>
              </a:rPr>
              <a:t>1851~1904</a:t>
            </a:r>
            <a:r>
              <a:rPr lang="zh-TW" altLang="en-US" sz="3200" b="1" dirty="0" smtClean="0">
                <a:latin typeface="+mj-ea"/>
                <a:ea typeface="+mj-ea"/>
              </a:rPr>
              <a:t>）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>
                <a:latin typeface="+mj-ea"/>
                <a:ea typeface="+mj-ea"/>
              </a:rPr>
              <a:t>其父戰死</a:t>
            </a:r>
            <a:r>
              <a:rPr lang="zh-TW" altLang="en-US" sz="3200" b="1" dirty="0" smtClean="0">
                <a:latin typeface="+mj-ea"/>
                <a:ea typeface="+mj-ea"/>
              </a:rPr>
              <a:t>時年僅</a:t>
            </a:r>
            <a:r>
              <a:rPr lang="en-US" altLang="zh-TW" sz="3200" b="1" dirty="0" smtClean="0">
                <a:latin typeface="+mj-ea"/>
                <a:ea typeface="+mj-ea"/>
              </a:rPr>
              <a:t>14</a:t>
            </a:r>
            <a:r>
              <a:rPr lang="zh-TW" altLang="en-US" sz="3200" b="1" dirty="0" smtClean="0">
                <a:latin typeface="+mj-ea"/>
                <a:ea typeface="+mj-ea"/>
              </a:rPr>
              <a:t>歲，數年後因在清法戰爭中傑出戰功，深受劉銘傳器重。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 smtClean="0">
                <a:latin typeface="+mj-ea"/>
                <a:ea typeface="+mj-ea"/>
              </a:rPr>
              <a:t>戰後負責中路大湖及東勢角的撫墾局，因撫墾有功獲賞「勁勇巴圖魯」名號。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>
                <a:latin typeface="+mj-ea"/>
                <a:ea typeface="+mj-ea"/>
              </a:rPr>
              <a:t>乙</a:t>
            </a:r>
            <a:r>
              <a:rPr lang="zh-TW" altLang="en-US" sz="3200" b="1" dirty="0" smtClean="0">
                <a:latin typeface="+mj-ea"/>
                <a:ea typeface="+mj-ea"/>
              </a:rPr>
              <a:t>未割台之役，北上迎戰後，知勢不可為，渡入中國，</a:t>
            </a:r>
            <a:r>
              <a:rPr lang="en-US" altLang="zh-TW" sz="3200" b="1" dirty="0" smtClean="0">
                <a:latin typeface="+mj-ea"/>
                <a:ea typeface="+mj-ea"/>
              </a:rPr>
              <a:t>1904</a:t>
            </a:r>
            <a:r>
              <a:rPr lang="zh-TW" altLang="en-US" sz="3200" b="1" dirty="0" smtClean="0">
                <a:latin typeface="+mj-ea"/>
                <a:ea typeface="+mj-ea"/>
              </a:rPr>
              <a:t>年逝世上海。</a:t>
            </a:r>
            <a:endParaRPr lang="zh-TW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9515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2" descr="C:\Users\User\Desktop\To主任\DSC053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815975"/>
            <a:ext cx="7858125" cy="522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299" name="文字方塊 1"/>
          <p:cNvSpPr txBox="1">
            <a:spLocks noChangeArrowheads="1"/>
          </p:cNvSpPr>
          <p:nvPr/>
        </p:nvSpPr>
        <p:spPr bwMode="auto">
          <a:xfrm>
            <a:off x="1403350" y="130175"/>
            <a:ext cx="38747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霧峰林家</a:t>
            </a:r>
            <a:r>
              <a:rPr kumimoji="1" lang="en-US" altLang="zh-TW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kumimoji="1"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下厝</a:t>
            </a:r>
          </a:p>
        </p:txBody>
      </p:sp>
    </p:spTree>
    <p:extLst>
      <p:ext uri="{BB962C8B-B14F-4D97-AF65-F5344CB8AC3E}">
        <p14:creationId xmlns:p14="http://schemas.microsoft.com/office/powerpoint/2010/main" val="237014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8" b="3339"/>
          <a:stretch/>
        </p:blipFill>
        <p:spPr bwMode="auto">
          <a:xfrm>
            <a:off x="0" y="0"/>
            <a:ext cx="4492101" cy="306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5" b="6694"/>
          <a:stretch/>
        </p:blipFill>
        <p:spPr bwMode="auto">
          <a:xfrm>
            <a:off x="4479287" y="16841"/>
            <a:ext cx="4726857" cy="302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3038548"/>
            <a:ext cx="9206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+mn-ea"/>
              </a:rPr>
              <a:t>芝山岩後山麓的「聖祐宮」，俗稱「石頭公廟」</a:t>
            </a:r>
            <a:endParaRPr lang="en-US" altLang="zh-TW" sz="3200" b="1" dirty="0" smtClean="0">
              <a:latin typeface="+mn-ea"/>
            </a:endParaRPr>
          </a:p>
          <a:p>
            <a:endParaRPr lang="zh-TW" altLang="en-US" sz="3200" b="1" dirty="0">
              <a:latin typeface="+mn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4"/>
          <a:stretch/>
        </p:blipFill>
        <p:spPr bwMode="auto">
          <a:xfrm>
            <a:off x="-8815" y="3577157"/>
            <a:ext cx="4050214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79512" y="631083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/>
              </a:rPr>
              <a:t>國泰</a:t>
            </a:r>
            <a:r>
              <a:rPr lang="zh-TW" altLang="en-US" sz="3200" b="1" dirty="0" smtClean="0">
                <a:latin typeface="微軟正黑體"/>
              </a:rPr>
              <a:t>醫院祀</a:t>
            </a:r>
            <a:r>
              <a:rPr lang="zh-TW" altLang="en-US" sz="3200" b="1" dirty="0">
                <a:latin typeface="微軟正黑體"/>
              </a:rPr>
              <a:t>奉石頭</a:t>
            </a:r>
            <a:r>
              <a:rPr lang="zh-TW" altLang="en-US" sz="3200" b="1" dirty="0" smtClean="0">
                <a:latin typeface="微軟正黑體"/>
              </a:rPr>
              <a:t>公</a:t>
            </a:r>
            <a:endParaRPr lang="zh-TW" altLang="en-US" sz="3200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4713"/>
          <a:stretch/>
        </p:blipFill>
        <p:spPr bwMode="auto">
          <a:xfrm>
            <a:off x="4033436" y="3570095"/>
            <a:ext cx="2381250" cy="328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r="14087" b="33078"/>
          <a:stretch/>
        </p:blipFill>
        <p:spPr bwMode="auto">
          <a:xfrm>
            <a:off x="6374921" y="3598553"/>
            <a:ext cx="2769079" cy="325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1066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990600"/>
            <a:ext cx="650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320800" y="260648"/>
            <a:ext cx="7401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latin typeface="+mn-ea"/>
              </a:rPr>
              <a:t>清代臺灣四大名園</a:t>
            </a:r>
            <a:r>
              <a:rPr lang="en-US" altLang="zh-TW" sz="4400" b="1" dirty="0" smtClean="0">
                <a:latin typeface="+mn-ea"/>
              </a:rPr>
              <a:t>–</a:t>
            </a:r>
            <a:r>
              <a:rPr lang="zh-TW" altLang="en-US" sz="4400" b="1" dirty="0" smtClean="0">
                <a:latin typeface="+mn-ea"/>
              </a:rPr>
              <a:t> 霧峰萊園</a:t>
            </a:r>
            <a:endParaRPr lang="zh-TW" altLang="en-US" sz="4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7518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964613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清代臺灣的文人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沈光文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「臺灣文學鼻祖」之稱。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1685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年在諸羅縣創立「東吟社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」詩社。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1696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郁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永河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因採硫磺到臺灣。著作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裨海紀遊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一書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咸豐９年（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1859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年）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陳維英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中舉人，曾至福建任閩縣教諭，回臺後掌教宜蘭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仰山書院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、淡水廳的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學海書院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及新竹的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明志書院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陳維英與新竹林占梅，協助官府平定戴潮春事件。</a:t>
            </a:r>
          </a:p>
        </p:txBody>
      </p:sp>
    </p:spTree>
    <p:extLst>
      <p:ext uri="{BB962C8B-B14F-4D97-AF65-F5344CB8AC3E}">
        <p14:creationId xmlns:p14="http://schemas.microsoft.com/office/powerpoint/2010/main" val="51965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/>
          </p:cNvSpPr>
          <p:nvPr>
            <p:ph type="title"/>
          </p:nvPr>
        </p:nvSpPr>
        <p:spPr>
          <a:xfrm>
            <a:off x="179388" y="260350"/>
            <a:ext cx="8785225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陳悅記祖宅，俗稱老師府</a:t>
            </a:r>
          </a:p>
        </p:txBody>
      </p:sp>
      <p:sp>
        <p:nvSpPr>
          <p:cNvPr id="189443" name="Rectangle 3"/>
          <p:cNvSpPr>
            <a:spLocks noGrp="1"/>
          </p:cNvSpPr>
          <p:nvPr>
            <p:ph idx="1"/>
          </p:nvPr>
        </p:nvSpPr>
        <p:spPr>
          <a:xfrm>
            <a:off x="0" y="1447800"/>
            <a:ext cx="9143608" cy="4572000"/>
          </a:xfrm>
        </p:spPr>
        <p:txBody>
          <a:bodyPr anchor="t">
            <a:normAutofit/>
          </a:bodyPr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位於台北大龍峒附近，現為當地的陳氏家族祠廟。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祠廟始建於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19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世紀初，本為兩座閩式四合院結合成的民宅，「陳悅記」並非人名，而是陳家家譜的公業統號。</a:t>
            </a:r>
            <a:r>
              <a:rPr lang="zh-TW" altLang="en-US" sz="3200" dirty="0" smtClean="0">
                <a:latin typeface="+mj-ea"/>
                <a:ea typeface="+mj-ea"/>
              </a:rPr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3650"/>
          <a:stretch/>
        </p:blipFill>
        <p:spPr bwMode="auto">
          <a:xfrm>
            <a:off x="6425689" y="3140968"/>
            <a:ext cx="2246911" cy="37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81475"/>
            <a:ext cx="47625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7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/>
          </p:cNvSpPr>
          <p:nvPr>
            <p:ph type="title"/>
          </p:nvPr>
        </p:nvSpPr>
        <p:spPr>
          <a:xfrm>
            <a:off x="250825" y="274638"/>
            <a:ext cx="8713788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林占梅</a:t>
            </a:r>
          </a:p>
        </p:txBody>
      </p:sp>
      <p:sp>
        <p:nvSpPr>
          <p:cNvPr id="190467" name="Rectangle 3"/>
          <p:cNvSpPr>
            <a:spLocks noGrp="1"/>
          </p:cNvSpPr>
          <p:nvPr>
            <p:ph idx="1"/>
          </p:nvPr>
        </p:nvSpPr>
        <p:spPr>
          <a:xfrm>
            <a:off x="0" y="1447800"/>
            <a:ext cx="8964613" cy="5221288"/>
          </a:xfrm>
        </p:spPr>
        <p:txBody>
          <a:bodyPr anchor="t">
            <a:noAutofit/>
          </a:bodyPr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祖籍同安，因經營鹽務而成為鉅富，發跡之後輾轉遷至竹塹 。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林家賣鹽、築城、做貿易，成為地方地主業戶，顯赫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一時，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與鄭用錫家族有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姻親關係。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晚年因所屬佃農之間衝突而演變成分類械鬥。</a:t>
            </a:r>
            <a:endParaRPr lang="en-US" altLang="zh-TW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林占梅出身豪富，卻無膏梁之氣，琴棋書畫無不精通。其詩集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《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潛園琴餘草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》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更是傳頌。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道光二十九年所修築的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&lt;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潛園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&gt;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，是當時新竹地區文人主要的活動據點。</a:t>
            </a:r>
          </a:p>
        </p:txBody>
      </p:sp>
    </p:spTree>
    <p:extLst>
      <p:ext uri="{BB962C8B-B14F-4D97-AF65-F5344CB8AC3E}">
        <p14:creationId xmlns:p14="http://schemas.microsoft.com/office/powerpoint/2010/main" val="15192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1000"/>
            <a:ext cx="35909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986461" y="432557"/>
            <a:ext cx="515753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latin typeface="+mj-ea"/>
                <a:ea typeface="+mj-ea"/>
              </a:rPr>
              <a:t>同治元年（</a:t>
            </a:r>
            <a:r>
              <a:rPr lang="en-US" altLang="zh-TW" sz="3200" b="1" dirty="0">
                <a:latin typeface="+mj-ea"/>
                <a:ea typeface="+mj-ea"/>
              </a:rPr>
              <a:t>1862</a:t>
            </a:r>
            <a:r>
              <a:rPr lang="zh-TW" altLang="en-US" sz="3200" b="1" dirty="0">
                <a:latin typeface="+mj-ea"/>
                <a:ea typeface="+mj-ea"/>
              </a:rPr>
              <a:t>）戴潮春起事</a:t>
            </a:r>
            <a:r>
              <a:rPr lang="zh-TW" altLang="en-US" sz="3200" b="1" dirty="0" smtClean="0">
                <a:latin typeface="+mj-ea"/>
                <a:ea typeface="+mj-ea"/>
              </a:rPr>
              <a:t>，林占梅召</a:t>
            </a:r>
            <a:r>
              <a:rPr lang="zh-TW" altLang="en-US" sz="3200" b="1" dirty="0">
                <a:latin typeface="+mj-ea"/>
                <a:ea typeface="+mj-ea"/>
              </a:rPr>
              <a:t>勇禦敵，</a:t>
            </a:r>
            <a:r>
              <a:rPr lang="zh-TW" altLang="en-US" sz="3200" b="1" dirty="0" smtClean="0">
                <a:latin typeface="+mj-ea"/>
                <a:ea typeface="+mj-ea"/>
              </a:rPr>
              <a:t>出家財數</a:t>
            </a:r>
            <a:r>
              <a:rPr lang="zh-TW" altLang="en-US" sz="3200" b="1" dirty="0">
                <a:latin typeface="+mj-ea"/>
                <a:ea typeface="+mj-ea"/>
              </a:rPr>
              <a:t>十萬兩</a:t>
            </a:r>
            <a:r>
              <a:rPr lang="zh-TW" altLang="en-US" sz="3200" b="1" dirty="0" smtClean="0">
                <a:latin typeface="+mj-ea"/>
                <a:ea typeface="+mj-ea"/>
              </a:rPr>
              <a:t>為軍費，</a:t>
            </a:r>
            <a:r>
              <a:rPr lang="zh-TW" altLang="en-US" sz="3200" b="1" dirty="0">
                <a:latin typeface="+mj-ea"/>
                <a:ea typeface="+mj-ea"/>
              </a:rPr>
              <a:t>終與官軍戡定大</a:t>
            </a:r>
            <a:r>
              <a:rPr lang="zh-TW" altLang="en-US" sz="3200" b="1" dirty="0" smtClean="0">
                <a:latin typeface="+mj-ea"/>
                <a:ea typeface="+mj-ea"/>
              </a:rPr>
              <a:t>亂。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endParaRPr lang="en-US" altLang="zh-TW" sz="3200" b="1" dirty="0"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其</a:t>
            </a:r>
            <a:r>
              <a:rPr lang="zh-TW" altLang="en-US" sz="3200" b="1" dirty="0">
                <a:latin typeface="+mj-ea"/>
                <a:ea typeface="+mj-ea"/>
              </a:rPr>
              <a:t>毀家紓難，保障北臺，功勞不少；而忌者多方搆陷，後為佃戶林南山等所累，被控，竟以憤死（相傳吞金箔而死），享年還不滿</a:t>
            </a:r>
            <a:r>
              <a:rPr lang="en-US" altLang="zh-TW" sz="3200" b="1" dirty="0">
                <a:latin typeface="+mj-ea"/>
                <a:ea typeface="+mj-ea"/>
              </a:rPr>
              <a:t>50</a:t>
            </a:r>
            <a:r>
              <a:rPr lang="zh-TW" altLang="en-US" sz="3200" b="1" dirty="0">
                <a:latin typeface="+mj-ea"/>
                <a:ea typeface="+mj-ea"/>
              </a:rPr>
              <a:t>歲。</a:t>
            </a:r>
          </a:p>
        </p:txBody>
      </p:sp>
    </p:spTree>
    <p:extLst>
      <p:ext uri="{BB962C8B-B14F-4D97-AF65-F5344CB8AC3E}">
        <p14:creationId xmlns:p14="http://schemas.microsoft.com/office/powerpoint/2010/main" val="1200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125113" cy="924475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林占梅潛園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62"/>
            <a:ext cx="9144000" cy="63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4588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95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4" descr="1663332699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1412875"/>
            <a:ext cx="3429000" cy="4572000"/>
          </a:xfrm>
        </p:spPr>
      </p:pic>
      <p:pic>
        <p:nvPicPr>
          <p:cNvPr id="193539" name="Picture 6" descr="1663332709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0"/>
            <a:ext cx="4572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30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/>
          </p:cNvSpPr>
          <p:nvPr>
            <p:ph type="title"/>
          </p:nvPr>
        </p:nvSpPr>
        <p:spPr>
          <a:xfrm>
            <a:off x="179388" y="274638"/>
            <a:ext cx="8785225" cy="1143000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澎湖第一進士：蔡廷蘭</a:t>
            </a:r>
          </a:p>
        </p:txBody>
      </p:sp>
      <p:sp>
        <p:nvSpPr>
          <p:cNvPr id="186371" name="Rectangle 3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蔡廷蘭是澎湖出身第一個進士，是澎湖唯一的進士，被稱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「開澎進士」。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四十四歲時中進士，回鄉後在雙頭掛（現今興仁里）建「進士第」；並在馬公天后宮後殿上掛「功庇斯文」匾。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曾擔任文石書院山長、編輯澎湖志書、請急賑災等事蹟。 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157192"/>
            <a:ext cx="30099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64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25" y="44624"/>
            <a:ext cx="571817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0291"/>
            <a:ext cx="4760913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07504" y="18864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</a:rPr>
              <a:t>蔡廷蘭進士第</a:t>
            </a:r>
          </a:p>
        </p:txBody>
      </p:sp>
    </p:spTree>
    <p:extLst>
      <p:ext uri="{BB962C8B-B14F-4D97-AF65-F5344CB8AC3E}">
        <p14:creationId xmlns:p14="http://schemas.microsoft.com/office/powerpoint/2010/main" val="347125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社會流動快速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80512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清代前期的士紳階層多出身豪強或富商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。部分移民透過購買或開墾土地，快速致富成為地主。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台灣頻繁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的社會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變亂，或是天災，或事業失敗都可能造成嚴重打擊。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所謂「富不過三代」經常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出現，子弟揮霍、散盡家產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第一代油鹽醬醋，第二代長衫拖土，第三代當田賣租，第四代賣烘爐賣茶壺，第五代賣某子賣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公婆。</a:t>
            </a:r>
          </a:p>
        </p:txBody>
      </p:sp>
    </p:spTree>
    <p:extLst>
      <p:ext uri="{BB962C8B-B14F-4D97-AF65-F5344CB8AC3E}">
        <p14:creationId xmlns:p14="http://schemas.microsoft.com/office/powerpoint/2010/main" val="199348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856"/>
            <a:ext cx="9149038" cy="478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37828" y="188640"/>
            <a:ext cx="767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/>
              <a:t>台北霞海</a:t>
            </a:r>
            <a:r>
              <a:rPr lang="zh-TW" altLang="en-US" sz="4400" b="1" dirty="0" smtClean="0"/>
              <a:t>城隍廟</a:t>
            </a:r>
            <a:endParaRPr lang="en-US" altLang="zh-TW" sz="4400" b="1" dirty="0" smtClean="0"/>
          </a:p>
          <a:p>
            <a:r>
              <a:rPr lang="zh-TW" altLang="en-US" sz="2800" b="1" dirty="0">
                <a:latin typeface="+mn-ea"/>
              </a:rPr>
              <a:t>月老是掌管姻緣的</a:t>
            </a:r>
            <a:r>
              <a:rPr lang="zh-TW" altLang="en-US" sz="2800" b="1" dirty="0" smtClean="0">
                <a:latin typeface="+mn-ea"/>
              </a:rPr>
              <a:t>神明，城隍廟供奉月下老人。</a:t>
            </a:r>
            <a:endParaRPr lang="zh-TW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951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78" y="928565"/>
            <a:ext cx="6096000" cy="40576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-31822" y="515719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+mj-ea"/>
                <a:ea typeface="+mj-ea"/>
              </a:rPr>
              <a:t>主</a:t>
            </a:r>
            <a:r>
              <a:rPr lang="zh-TW" altLang="en-US" sz="3200" b="1" dirty="0">
                <a:latin typeface="+mj-ea"/>
                <a:ea typeface="+mj-ea"/>
              </a:rPr>
              <a:t>祀臨水夫人陳靖姑與隨伺的三十六婆祖，掌管「生」，保佑初生</a:t>
            </a:r>
            <a:r>
              <a:rPr lang="zh-TW" altLang="en-US" sz="3200" b="1" dirty="0" smtClean="0">
                <a:latin typeface="+mj-ea"/>
                <a:ea typeface="+mj-ea"/>
              </a:rPr>
              <a:t>嬰兒。此</a:t>
            </a:r>
            <a:r>
              <a:rPr lang="zh-TW" altLang="en-US" sz="3200" b="1" dirty="0">
                <a:latin typeface="+mj-ea"/>
                <a:ea typeface="+mj-ea"/>
              </a:rPr>
              <a:t>廟也是台南市民做十六歲儀典的主要廟宇。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907704" y="0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臺南臨水夫人廟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7645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ring">
  <a:themeElements>
    <a:clrScheme name="地鐵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pring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58ADC3D3BFE6C14A869A1FDD22FBAB18" ma:contentTypeVersion="2" ma:contentTypeDescription="建立新的文件。" ma:contentTypeScope="" ma:versionID="3146430f5c17f430e29c1f39f593810a">
  <xsd:schema xmlns:xsd="http://www.w3.org/2001/XMLSchema" xmlns:xs="http://www.w3.org/2001/XMLSchema" xmlns:p="http://schemas.microsoft.com/office/2006/metadata/properties" xmlns:ns2="36aeb181-a1b9-43c7-bbdf-d56f153fdf66" targetNamespace="http://schemas.microsoft.com/office/2006/metadata/properties" ma:root="true" ma:fieldsID="f92fbcdee5b3fd015f95fb11e8012896" ns2:_="">
    <xsd:import namespace="36aeb181-a1b9-43c7-bbdf-d56f153fdf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aeb181-a1b9-43c7-bbdf-d56f153fdf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150FBB-0EC4-47B6-9587-AE333F650E81}"/>
</file>

<file path=customXml/itemProps2.xml><?xml version="1.0" encoding="utf-8"?>
<ds:datastoreItem xmlns:ds="http://schemas.openxmlformats.org/officeDocument/2006/customXml" ds:itemID="{E43D6B17-E88B-45C3-BA8D-BBB68399EB30}"/>
</file>

<file path=customXml/itemProps3.xml><?xml version="1.0" encoding="utf-8"?>
<ds:datastoreItem xmlns:ds="http://schemas.openxmlformats.org/officeDocument/2006/customXml" ds:itemID="{F8834B99-E126-4780-BD9C-4382C626EC5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2569</TotalTime>
  <Words>3910</Words>
  <Application>Microsoft Office PowerPoint</Application>
  <PresentationFormat>如螢幕大小 (4:3)</PresentationFormat>
  <Paragraphs>362</Paragraphs>
  <Slides>79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79</vt:i4>
      </vt:variant>
    </vt:vector>
  </HeadingPairs>
  <TitlesOfParts>
    <vt:vector size="95" baseType="lpstr">
      <vt:lpstr>DFMingStd-W5</vt:lpstr>
      <vt:lpstr>華康宗楷體W7(P)</vt:lpstr>
      <vt:lpstr>華康鐵線龍門W3(P)</vt:lpstr>
      <vt:lpstr>微軟正黑體</vt:lpstr>
      <vt:lpstr>新細明體</vt:lpstr>
      <vt:lpstr>arial</vt:lpstr>
      <vt:lpstr>arial</vt:lpstr>
      <vt:lpstr>Calibri</vt:lpstr>
      <vt:lpstr>Courier New</vt:lpstr>
      <vt:lpstr>Times New Roman</vt:lpstr>
      <vt:lpstr>Trebuchet MS</vt:lpstr>
      <vt:lpstr>Verdana</vt:lpstr>
      <vt:lpstr>Wingdings</vt:lpstr>
      <vt:lpstr>Wingdings 2</vt:lpstr>
      <vt:lpstr>Spring</vt:lpstr>
      <vt:lpstr>1_Spring</vt:lpstr>
      <vt:lpstr>臺灣開發史</vt:lpstr>
      <vt:lpstr>PowerPoint 簡報</vt:lpstr>
      <vt:lpstr>PowerPoint 簡報</vt:lpstr>
      <vt:lpstr>反映社會功能的神明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原鄉信仰的神明</vt:lpstr>
      <vt:lpstr>PowerPoint 簡報</vt:lpstr>
      <vt:lpstr>PowerPoint 簡報</vt:lpstr>
      <vt:lpstr>PowerPoint 簡報</vt:lpstr>
      <vt:lpstr>祭祀圈</vt:lpstr>
      <vt:lpstr>祭祀圈祭祀活動</vt:lpstr>
      <vt:lpstr>PowerPoint 簡報</vt:lpstr>
      <vt:lpstr> 臺灣香火最盛的神格 </vt:lpstr>
      <vt:lpstr>大道公風，媽祖婆雨</vt:lpstr>
      <vt:lpstr>PowerPoint 簡報</vt:lpstr>
      <vt:lpstr>PowerPoint 簡報</vt:lpstr>
      <vt:lpstr>PowerPoint 簡報</vt:lpstr>
      <vt:lpstr>三山國王</vt:lpstr>
      <vt:lpstr>PowerPoint 簡報</vt:lpstr>
      <vt:lpstr>PowerPoint 簡報</vt:lpstr>
      <vt:lpstr>PowerPoint 簡報</vt:lpstr>
      <vt:lpstr>開漳聖王</vt:lpstr>
      <vt:lpstr>PowerPoint 簡報</vt:lpstr>
      <vt:lpstr>清水祖師</vt:lpstr>
      <vt:lpstr>PowerPoint 簡報</vt:lpstr>
      <vt:lpstr>PowerPoint 簡報</vt:lpstr>
      <vt:lpstr>PowerPoint 簡報</vt:lpstr>
      <vt:lpstr>PowerPoint 簡報</vt:lpstr>
      <vt:lpstr>PowerPoint 簡報</vt:lpstr>
      <vt:lpstr>臺灣三月瘋媽祖</vt:lpstr>
      <vt:lpstr>PowerPoint 簡報</vt:lpstr>
      <vt:lpstr>PowerPoint 簡報</vt:lpstr>
      <vt:lpstr>PowerPoint 簡報</vt:lpstr>
      <vt:lpstr>宗族的形成</vt:lpstr>
      <vt:lpstr>PowerPoint 簡報</vt:lpstr>
      <vt:lpstr>PowerPoint 簡報</vt:lpstr>
      <vt:lpstr>唐山祖祭祀組織</vt:lpstr>
      <vt:lpstr>開臺祖祭祀組織</vt:lpstr>
      <vt:lpstr>PowerPoint 簡報</vt:lpstr>
      <vt:lpstr>PowerPoint 簡報</vt:lpstr>
      <vt:lpstr>文教發展</vt:lpstr>
      <vt:lpstr>書院、義學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清代臺灣的家族：新竹鄭家</vt:lpstr>
      <vt:lpstr>鄭用錫（1788~1858）</vt:lpstr>
      <vt:lpstr>開臺進士鄭用錫故居</vt:lpstr>
      <vt:lpstr>PowerPoint 簡報</vt:lpstr>
      <vt:lpstr>PowerPoint 簡報</vt:lpstr>
      <vt:lpstr>清代臺灣家族：板橋林家</vt:lpstr>
      <vt:lpstr>林維讓、林維源</vt:lpstr>
      <vt:lpstr>PowerPoint 簡報</vt:lpstr>
      <vt:lpstr>PowerPoint 簡報</vt:lpstr>
      <vt:lpstr>板橋林家花園</vt:lpstr>
      <vt:lpstr>清代臺灣的家族：霧峰林家</vt:lpstr>
      <vt:lpstr>霧峰林家︰下厝、頂厝</vt:lpstr>
      <vt:lpstr>PowerPoint 簡報</vt:lpstr>
      <vt:lpstr>PowerPoint 簡報</vt:lpstr>
      <vt:lpstr>PowerPoint 簡報</vt:lpstr>
      <vt:lpstr>PowerPoint 簡報</vt:lpstr>
      <vt:lpstr>清代臺灣的文人</vt:lpstr>
      <vt:lpstr>陳悅記祖宅，俗稱老師府</vt:lpstr>
      <vt:lpstr>林占梅</vt:lpstr>
      <vt:lpstr>PowerPoint 簡報</vt:lpstr>
      <vt:lpstr>林占梅潛園</vt:lpstr>
      <vt:lpstr>PowerPoint 簡報</vt:lpstr>
      <vt:lpstr>澎湖第一進士：蔡廷蘭</vt:lpstr>
      <vt:lpstr>PowerPoint 簡報</vt:lpstr>
      <vt:lpstr>社會流動快速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臺灣開發史</dc:title>
  <dc:creator>User</dc:creator>
  <cp:lastModifiedBy>User</cp:lastModifiedBy>
  <cp:revision>219</cp:revision>
  <dcterms:created xsi:type="dcterms:W3CDTF">2015-03-06T01:52:46Z</dcterms:created>
  <dcterms:modified xsi:type="dcterms:W3CDTF">2020-12-27T05:53:42Z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0x01010058ADC3D3BFE6C14A869A1FDD22FBAB18</vt:lpwstr>
  </property>
</Properties>
</file>